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67"/>
  </p:handoutMasterIdLst>
  <p:sldIdLst>
    <p:sldId id="1936" r:id="rId3"/>
    <p:sldId id="2140" r:id="rId5"/>
    <p:sldId id="2141" r:id="rId6"/>
    <p:sldId id="2142" r:id="rId7"/>
    <p:sldId id="1937" r:id="rId8"/>
    <p:sldId id="2144" r:id="rId9"/>
    <p:sldId id="2145" r:id="rId10"/>
    <p:sldId id="2147" r:id="rId11"/>
    <p:sldId id="2148" r:id="rId12"/>
    <p:sldId id="2199" r:id="rId13"/>
    <p:sldId id="2151" r:id="rId14"/>
    <p:sldId id="2152" r:id="rId15"/>
    <p:sldId id="2206" r:id="rId16"/>
    <p:sldId id="2207" r:id="rId17"/>
    <p:sldId id="2208" r:id="rId18"/>
    <p:sldId id="2209" r:id="rId19"/>
    <p:sldId id="2205" r:id="rId20"/>
    <p:sldId id="2155" r:id="rId21"/>
    <p:sldId id="2156" r:id="rId22"/>
    <p:sldId id="2157" r:id="rId23"/>
    <p:sldId id="2158" r:id="rId24"/>
    <p:sldId id="2159" r:id="rId25"/>
    <p:sldId id="2160" r:id="rId26"/>
    <p:sldId id="2161" r:id="rId27"/>
    <p:sldId id="2163" r:id="rId28"/>
    <p:sldId id="2164" r:id="rId29"/>
    <p:sldId id="2162" r:id="rId30"/>
    <p:sldId id="2165" r:id="rId31"/>
    <p:sldId id="2166" r:id="rId32"/>
    <p:sldId id="2167" r:id="rId33"/>
    <p:sldId id="2168" r:id="rId34"/>
    <p:sldId id="2169" r:id="rId35"/>
    <p:sldId id="2204" r:id="rId36"/>
    <p:sldId id="2200" r:id="rId37"/>
    <p:sldId id="2171" r:id="rId38"/>
    <p:sldId id="2172" r:id="rId39"/>
    <p:sldId id="2173" r:id="rId40"/>
    <p:sldId id="2174" r:id="rId41"/>
    <p:sldId id="2175" r:id="rId42"/>
    <p:sldId id="2176" r:id="rId43"/>
    <p:sldId id="2201" r:id="rId44"/>
    <p:sldId id="2178" r:id="rId45"/>
    <p:sldId id="2179" r:id="rId46"/>
    <p:sldId id="2180" r:id="rId47"/>
    <p:sldId id="2181" r:id="rId48"/>
    <p:sldId id="2202" r:id="rId49"/>
    <p:sldId id="2183" r:id="rId50"/>
    <p:sldId id="2184" r:id="rId51"/>
    <p:sldId id="2185" r:id="rId52"/>
    <p:sldId id="2186" r:id="rId53"/>
    <p:sldId id="2187" r:id="rId54"/>
    <p:sldId id="2188" r:id="rId55"/>
    <p:sldId id="2189" r:id="rId56"/>
    <p:sldId id="2190" r:id="rId57"/>
    <p:sldId id="2191" r:id="rId58"/>
    <p:sldId id="2192" r:id="rId59"/>
    <p:sldId id="2193" r:id="rId60"/>
    <p:sldId id="2194" r:id="rId61"/>
    <p:sldId id="2195" r:id="rId62"/>
    <p:sldId id="2196" r:id="rId63"/>
    <p:sldId id="2203" r:id="rId64"/>
    <p:sldId id="2198" r:id="rId65"/>
    <p:sldId id="2210" r:id="rId66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C11"/>
    <a:srgbClr val="FFFFCC"/>
    <a:srgbClr val="175F8B"/>
    <a:srgbClr val="009999"/>
    <a:srgbClr val="CCFFFF"/>
    <a:srgbClr val="EB7C1F"/>
    <a:srgbClr val="C0504D"/>
    <a:srgbClr val="4681BD"/>
    <a:srgbClr val="E0CFBD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238" autoAdjust="0"/>
    <p:restoredTop sz="85726" autoAdjust="0"/>
  </p:normalViewPr>
  <p:slideViewPr>
    <p:cSldViewPr snapToGrid="0" showGuides="1">
      <p:cViewPr varScale="1">
        <p:scale>
          <a:sx n="51" d="100"/>
          <a:sy n="51" d="100"/>
        </p:scale>
        <p:origin x="29" y="10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2336"/>
    </p:cViewPr>
  </p:sorterViewPr>
  <p:notesViewPr>
    <p:cSldViewPr snapToGrid="0">
      <p:cViewPr varScale="1">
        <p:scale>
          <a:sx n="48" d="100"/>
          <a:sy n="48" d="100"/>
        </p:scale>
        <p:origin x="2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gs" Target="tags/tag1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常见的</a:t>
            </a:r>
            <a:r>
              <a:rPr lang="zh-CN" altLang="zh-CN" dirty="0" smtClean="0"/>
              <a:t>人机交互方式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Apple watch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1100" i="1" dirty="0" smtClean="0"/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100" dirty="0" smtClean="0">
              <a:latin typeface="ZapfHumnst BT" pitchFamily="34" charset="0"/>
            </a:endParaRPr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24</a:t>
            </a:r>
            <a:r>
              <a:rPr lang="zh-CN" altLang="en-US" dirty="0" smtClean="0"/>
              <a:t>种语言实时翻译，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有点像世界的字幕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1100" i="1" dirty="0" smtClean="0"/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100" dirty="0" smtClean="0">
              <a:latin typeface="ZapfHumnst BT" pitchFamily="34" charset="0"/>
            </a:endParaRPr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1100" i="1" dirty="0" smtClean="0"/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100" dirty="0" smtClean="0">
              <a:latin typeface="ZapfHumnst BT" pitchFamily="34" charset="0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1100" i="1" dirty="0" smtClean="0"/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100" dirty="0" smtClean="0">
              <a:latin typeface="ZapfHumnst BT" pitchFamily="34" charset="0"/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1100" i="1" dirty="0" smtClean="0"/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100" dirty="0" smtClean="0">
              <a:latin typeface="ZapfHumnst BT" pitchFamily="34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j-ea"/>
                <a:ea typeface="宋体" panose="02010600030101010101" pitchFamily="2" charset="-122"/>
                <a:cs typeface="+mn-cs"/>
              </a:rPr>
              <a:t>医院里选择了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j-ea"/>
                <a:ea typeface="宋体" panose="02010600030101010101" pitchFamily="2" charset="-122"/>
                <a:cs typeface="+mn-cs"/>
              </a:rPr>
              <a:t>(5)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j-ea"/>
                <a:ea typeface="宋体" panose="02010600030101010101" pitchFamily="2" charset="-122"/>
                <a:cs typeface="+mn-cs"/>
              </a:rPr>
              <a:t>这个选项。 实施了这个改进之后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j-ea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j-ea"/>
                <a:ea typeface="宋体" panose="02010600030101010101" pitchFamily="2" charset="-122"/>
                <a:cs typeface="+mn-cs"/>
              </a:rPr>
              <a:t>手术室里因为麻醉失误而导致的死亡数量减少了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j-ea"/>
                <a:ea typeface="宋体" panose="02010600030101010101" pitchFamily="2" charset="-122"/>
                <a:cs typeface="+mn-cs"/>
              </a:rPr>
              <a:t>95%</a:t>
            </a:r>
            <a:endParaRPr lang="zh-CN" altLang="en-US" sz="1200" kern="1200" dirty="0" smtClean="0">
              <a:solidFill>
                <a:schemeClr val="tx1"/>
              </a:solidFill>
              <a:latin typeface="+mj-ea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 sz="1100" i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latin typeface="ZapfHumnst BT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1100" i="1" dirty="0" smtClean="0"/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100" dirty="0" smtClean="0">
              <a:latin typeface="ZapfHumnst BT" pitchFamily="34" charset="0"/>
            </a:endParaRPr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68612" name="页眉占位符 3"/>
          <p:cNvSpPr>
            <a:spLocks noGrp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1100" i="1" dirty="0" smtClean="0">
              <a:latin typeface="Arial Narrow" panose="020B0606020202030204" pitchFamily="34" charset="0"/>
            </a:endParaRPr>
          </a:p>
        </p:txBody>
      </p:sp>
      <p:sp>
        <p:nvSpPr>
          <p:cNvPr id="68613" name="页脚占位符 4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100" dirty="0" smtClean="0">
              <a:latin typeface="ZapfHumnst BT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 smtClean="0"/>
              <a:t>一致性：</a:t>
            </a:r>
            <a:endParaRPr lang="en-US" altLang="zh-CN" sz="1800" dirty="0" smtClean="0"/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 smtClean="0"/>
              <a:t>同一类型软件的用户界面应当有一定程度的相似性。例如</a:t>
            </a:r>
            <a:r>
              <a:rPr lang="en-US" altLang="zh-CN" sz="1800" dirty="0" smtClean="0"/>
              <a:t>Microsoft</a:t>
            </a:r>
            <a:r>
              <a:rPr lang="zh-CN" altLang="en-US" sz="1800" dirty="0" smtClean="0"/>
              <a:t>公司的</a:t>
            </a:r>
            <a:r>
              <a:rPr lang="en-US" altLang="zh-CN" sz="1800" dirty="0" smtClean="0"/>
              <a:t>Office</a:t>
            </a:r>
            <a:r>
              <a:rPr lang="zh-CN" altLang="en-US" sz="1800" dirty="0" smtClean="0"/>
              <a:t>家族里有</a:t>
            </a:r>
            <a:r>
              <a:rPr lang="en-US" altLang="zh-CN" sz="1800" dirty="0" err="1" smtClean="0"/>
              <a:t>Word、Excel、PowerPoint、Outlook</a:t>
            </a:r>
            <a:r>
              <a:rPr lang="zh-CN" altLang="en-US" sz="1800" dirty="0" smtClean="0"/>
              <a:t>等软件，这些软件提供的</a:t>
            </a:r>
            <a:r>
              <a:rPr lang="zh-CN" altLang="en-US" sz="1800" dirty="0" smtClean="0">
                <a:latin typeface="宋体" panose="02010600030101010101" pitchFamily="2" charset="-122"/>
              </a:rPr>
              <a:t>“</a:t>
            </a:r>
            <a:r>
              <a:rPr lang="zh-CN" altLang="en-US" sz="1800" dirty="0" smtClean="0"/>
              <a:t>复制、剪切、粘贴</a:t>
            </a:r>
            <a:r>
              <a:rPr lang="zh-CN" altLang="en-US" sz="1800" dirty="0" smtClean="0">
                <a:latin typeface="宋体" panose="02010600030101010101" pitchFamily="2" charset="-122"/>
              </a:rPr>
              <a:t>”</a:t>
            </a:r>
            <a:r>
              <a:rPr lang="zh-CN" altLang="en-US" sz="1800" dirty="0" smtClean="0"/>
              <a:t>功能的操作方式都是相同的。 </a:t>
            </a:r>
            <a:endParaRPr lang="zh-CN" altLang="en-US" sz="1800" dirty="0" smtClean="0"/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 smtClean="0"/>
              <a:t>通用软件产品的界面设计很注重一致性。设计者必须密切注意在相同应用领域中最流行的软件的界面，必须尊重用户使用这些软件的习惯。例如</a:t>
            </a:r>
            <a:r>
              <a:rPr lang="en-US" altLang="zh-CN" sz="1800" dirty="0" smtClean="0"/>
              <a:t>DOS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Windows</a:t>
            </a:r>
            <a:r>
              <a:rPr lang="zh-CN" altLang="en-US" sz="1800" dirty="0" smtClean="0"/>
              <a:t>下的软件习惯于设置</a:t>
            </a:r>
            <a:r>
              <a:rPr lang="en-US" altLang="zh-CN" sz="1800" dirty="0" smtClean="0"/>
              <a:t>F1</a:t>
            </a:r>
            <a:r>
              <a:rPr lang="zh-CN" altLang="en-US" sz="1800" dirty="0" smtClean="0"/>
              <a:t>键为帮助热键，如果某个设计者别出心裁地让</a:t>
            </a:r>
            <a:r>
              <a:rPr lang="en-US" altLang="zh-CN" sz="1800" dirty="0" smtClean="0"/>
              <a:t>F1</a:t>
            </a:r>
            <a:r>
              <a:rPr lang="zh-CN" altLang="en-US" sz="1800" dirty="0" smtClean="0"/>
              <a:t>键成为软件终止的热键，那么在用户渴望得到帮助而伸手击</a:t>
            </a:r>
            <a:r>
              <a:rPr lang="en-US" altLang="zh-CN" sz="1800" dirty="0" smtClean="0"/>
              <a:t>F1</a:t>
            </a:r>
            <a:r>
              <a:rPr lang="zh-CN" altLang="en-US" sz="1800" dirty="0" smtClean="0"/>
              <a:t>键的一刹那，他的工作就此完蛋。相信这个用户会被这另类的</a:t>
            </a:r>
            <a:r>
              <a:rPr lang="en-US" altLang="zh-CN" sz="1800" dirty="0" smtClean="0"/>
              <a:t>F1</a:t>
            </a:r>
            <a:r>
              <a:rPr lang="zh-CN" altLang="en-US" sz="1800" dirty="0" smtClean="0"/>
              <a:t>气疯了。 </a:t>
            </a:r>
            <a:endParaRPr lang="zh-CN" altLang="en-US" sz="1800" dirty="0" smtClean="0"/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 smtClean="0"/>
              <a:t>目前流行的软件开发工具如</a:t>
            </a:r>
            <a:r>
              <a:rPr lang="en-US" altLang="zh-CN" sz="1800" dirty="0" smtClean="0"/>
              <a:t>Visual C++、Visual </a:t>
            </a:r>
            <a:r>
              <a:rPr lang="en-US" altLang="zh-CN" sz="1800" dirty="0" err="1" smtClean="0"/>
              <a:t>Basic、Delphi、Java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Builder、Power</a:t>
            </a:r>
            <a:r>
              <a:rPr lang="en-US" altLang="zh-CN" sz="1800" dirty="0" smtClean="0"/>
              <a:t> Builder</a:t>
            </a:r>
            <a:r>
              <a:rPr lang="zh-CN" altLang="en-US" sz="1800" dirty="0" smtClean="0"/>
              <a:t>等，都能够快速地开发出非常相似的图形用户界面。在</a:t>
            </a:r>
            <a:r>
              <a:rPr lang="en-US" altLang="zh-CN" sz="1800" dirty="0" smtClean="0"/>
              <a:t>Internet/Intranet</a:t>
            </a:r>
            <a:r>
              <a:rPr lang="zh-CN" altLang="en-US" sz="1800" dirty="0" smtClean="0"/>
              <a:t>领域，浏览器几乎成了唯一的客户端软件，因为</a:t>
            </a:r>
            <a:r>
              <a:rPr lang="en-US" altLang="zh-CN" sz="1800" dirty="0" smtClean="0"/>
              <a:t>Internet</a:t>
            </a:r>
            <a:r>
              <a:rPr lang="zh-CN" altLang="en-US" sz="1800" dirty="0" smtClean="0"/>
              <a:t>用户希望用完全一致的浏览方式来完成千变万化的任务。</a:t>
            </a:r>
            <a:endParaRPr lang="zh-CN" altLang="en-US" sz="1800" dirty="0" smtClean="0"/>
          </a:p>
          <a:p>
            <a:endParaRPr lang="zh-CN" altLang="en-US" dirty="0" smtClean="0"/>
          </a:p>
        </p:txBody>
      </p:sp>
      <p:sp>
        <p:nvSpPr>
          <p:cNvPr id="14340" name="页眉占位符 3"/>
          <p:cNvSpPr>
            <a:spLocks noGrp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1100" i="1" dirty="0" smtClean="0">
              <a:latin typeface="Arial Narrow" panose="020B0606020202030204" pitchFamily="34" charset="0"/>
            </a:endParaRPr>
          </a:p>
        </p:txBody>
      </p:sp>
      <p:sp>
        <p:nvSpPr>
          <p:cNvPr id="14341" name="页脚占位符 4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100" dirty="0" smtClean="0">
              <a:latin typeface="ZapfHumnst BT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6804" name="页眉占位符 3"/>
          <p:cNvSpPr>
            <a:spLocks noGrp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1100" i="1" dirty="0" smtClean="0">
              <a:latin typeface="Arial Narrow" panose="020B0606020202030204" pitchFamily="34" charset="0"/>
            </a:endParaRPr>
          </a:p>
        </p:txBody>
      </p:sp>
      <p:sp>
        <p:nvSpPr>
          <p:cNvPr id="76805" name="页脚占位符 4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663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663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100" dirty="0" smtClean="0">
              <a:latin typeface="ZapfHumnst BT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我们的客户是什么文化水平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平时在哪种情况下会发现假币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他们发现后会怎么样发邮件报告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? 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他们会在办公室里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一边喝茶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 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一边用鼠标键盘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copy/paste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邮件地址复制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?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那他们会怎么做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工程人员设身处地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自己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做一下看看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?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只做了正确性测试，没有进行易用性测试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 sz="1100" i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latin typeface="ZapfHumnst BT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373011"/>
            <a:ext cx="1122012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 kern="1200" baseline="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顶角 8"/>
          <p:cNvSpPr/>
          <p:nvPr userDrawn="1"/>
        </p:nvSpPr>
        <p:spPr>
          <a:xfrm flipV="1">
            <a:off x="648000" y="105472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56511"/>
            <a:ext cx="10363200" cy="176403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663440"/>
            <a:ext cx="8534400" cy="21031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627938"/>
            <a:ext cx="2844800" cy="4381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7627938"/>
            <a:ext cx="3860800" cy="4381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7627938"/>
            <a:ext cx="2844800" cy="4381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FABBB6F-535C-4A17-9E83-8CA05728573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4400" b="1" spc="600" baseline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b="1" spc="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纲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12000" y="381074"/>
            <a:ext cx="10836000" cy="6876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611680" y="1353600"/>
            <a:ext cx="10836320" cy="4977794"/>
          </a:xfrm>
          <a:prstGeom prst="rect">
            <a:avLst/>
          </a:prstGeom>
        </p:spPr>
        <p:txBody>
          <a:bodyPr/>
          <a:lstStyle>
            <a:lvl1pPr marL="446405" indent="-446405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92175" indent="-434975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n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252855" indent="-338455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/>
                </a:solidFill>
              </a:defRPr>
            </a:lvl3pPr>
            <a:lvl4pPr marL="1698625" indent="-327025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/>
                </a:solidFill>
              </a:defRPr>
            </a:lvl4pPr>
            <a:lvl5pPr marL="2155825" indent="-327025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648000" y="1078462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373011"/>
            <a:ext cx="11142002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 kern="1200" baseline="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000" y="1353458"/>
            <a:ext cx="11157857" cy="5288241"/>
          </a:xfrm>
          <a:prstGeom prst="rect">
            <a:avLst/>
          </a:prstGeom>
        </p:spPr>
        <p:txBody>
          <a:bodyPr/>
          <a:lstStyle>
            <a:lvl1pPr marL="446405" indent="-446405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p"/>
              <a:defRPr sz="2400"/>
            </a:lvl1pPr>
            <a:lvl2pPr marL="805180" indent="-347980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n"/>
              <a:defRPr sz="2200"/>
            </a:lvl2pPr>
            <a:lvl3pPr marL="1252855" indent="-338455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defRPr sz="1800"/>
            </a:lvl3pPr>
            <a:lvl4pPr marL="1698625" indent="-327025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defRPr sz="1600"/>
            </a:lvl4pPr>
            <a:lvl5pPr marL="2155825" indent="-327025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defRPr sz="1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: 圆顶角 8"/>
          <p:cNvSpPr/>
          <p:nvPr userDrawn="1"/>
        </p:nvSpPr>
        <p:spPr>
          <a:xfrm flipV="1">
            <a:off x="648000" y="1065612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3.jpeg"/><Relationship Id="rId1" Type="http://schemas.openxmlformats.org/officeDocument/2006/relationships/hyperlink" Target="http://magzine.younet.com/upimg/11/09/12/o_2c573ff784e61a9df9c7c4f3a801cc410845a7ad.jpg" TargetMode="Externa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9.xml"/><Relationship Id="rId3" Type="http://schemas.openxmlformats.org/officeDocument/2006/relationships/hyperlink" Target="https://mp.weixin.qq.com/s/WV1Ay2tt_AeE451p8I5SgA" TargetMode="Externa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Relationship Id="rId3" Type="http://schemas.openxmlformats.org/officeDocument/2006/relationships/image" Target="../media/image59.png"/><Relationship Id="rId2" Type="http://schemas.openxmlformats.org/officeDocument/2006/relationships/image" Target="../media/image58.wmf"/><Relationship Id="rId1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9.xml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66.png"/><Relationship Id="rId3" Type="http://schemas.openxmlformats.org/officeDocument/2006/relationships/oleObject" Target="../embeddings/oleObject4.bin"/><Relationship Id="rId2" Type="http://schemas.openxmlformats.org/officeDocument/2006/relationships/image" Target="../media/image65.png"/><Relationship Id="rId1" Type="http://schemas.openxmlformats.org/officeDocument/2006/relationships/oleObject" Target="../embeddings/oleObject3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9.png"/><Relationship Id="rId2" Type="http://schemas.openxmlformats.org/officeDocument/2006/relationships/oleObject" Target="../embeddings/oleObject5.bin"/><Relationship Id="rId1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0.jpe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78.jpeg"/><Relationship Id="rId7" Type="http://schemas.openxmlformats.org/officeDocument/2006/relationships/image" Target="../media/image77.jpeg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0" Type="http://schemas.openxmlformats.org/officeDocument/2006/relationships/notesSlide" Target="../notesSlides/notesSlide56.xml"/><Relationship Id="rId1" Type="http://schemas.openxmlformats.org/officeDocument/2006/relationships/image" Target="../media/image7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2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image" Target="../media/image8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600"/>
              <a:t>软件工程原理与实践</a:t>
            </a:r>
            <a:r>
              <a:rPr lang="en-US" altLang="zh-CN" sz="2800" b="0" spc="600" smtClean="0">
                <a:latin typeface="Castellar" panose="020A0402060406010301" pitchFamily="18" charset="0"/>
                <a:ea typeface="HGB6_CNKI" panose="02000500000000000000" pitchFamily="2" charset="-122"/>
              </a:rPr>
              <a:t>Software </a:t>
            </a:r>
            <a:r>
              <a:rPr lang="en-US" altLang="zh-CN" sz="2800" b="0" spc="600" dirty="0" smtClean="0">
                <a:latin typeface="Castellar" panose="020A0402060406010301" pitchFamily="18" charset="0"/>
                <a:ea typeface="HGB6_CNKI" panose="02000500000000000000" pitchFamily="2" charset="-122"/>
              </a:rPr>
              <a:t>Engineering</a:t>
            </a:r>
            <a:endParaRPr lang="zh-CN" altLang="en-US" sz="2800" b="0" spc="600" dirty="0">
              <a:latin typeface="Castellar" panose="020A0402060406010301" pitchFamily="18" charset="0"/>
              <a:ea typeface="HGB6_CNKI" panose="02000500000000000000" pitchFamily="2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1696014"/>
          </a:xfrm>
        </p:spPr>
        <p:txBody>
          <a:bodyPr/>
          <a:lstStyle/>
          <a:p>
            <a:r>
              <a:rPr lang="zh-CN" altLang="en-US" sz="4000" spc="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用户界面设计</a:t>
            </a:r>
            <a:endParaRPr lang="zh-CN" altLang="en-US" sz="4000" spc="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7"/>
          <p:cNvSpPr txBox="1"/>
          <p:nvPr/>
        </p:nvSpPr>
        <p:spPr>
          <a:xfrm>
            <a:off x="4944595" y="196911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/>
              <a:t>人机交互方式</a:t>
            </a:r>
            <a:endParaRPr lang="zh-CN" altLang="en-US" sz="3000" dirty="0"/>
          </a:p>
        </p:txBody>
      </p:sp>
      <p:sp>
        <p:nvSpPr>
          <p:cNvPr id="7" name="Object 209"/>
          <p:cNvSpPr txBox="1"/>
          <p:nvPr/>
        </p:nvSpPr>
        <p:spPr>
          <a:xfrm>
            <a:off x="4950946" y="956836"/>
            <a:ext cx="5469940" cy="71464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界面设计的原则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4549308" y="2089782"/>
            <a:ext cx="395287" cy="431800"/>
          </a:xfrm>
          <a:prstGeom prst="sun">
            <a:avLst>
              <a:gd name="adj" fmla="val 25000"/>
            </a:avLst>
          </a:prstGeom>
          <a:solidFill>
            <a:srgbClr val="EB7C1F"/>
          </a:solidFill>
          <a:ln>
            <a:noFill/>
          </a:ln>
        </p:spPr>
        <p:txBody>
          <a:bodyPr wrap="none" lIns="107950" tIns="53975" rIns="107950" bIns="53975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Object 207"/>
          <p:cNvSpPr txBox="1"/>
          <p:nvPr/>
        </p:nvSpPr>
        <p:spPr>
          <a:xfrm>
            <a:off x="4957297" y="298873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/>
              <a:t>界面设计的过程</a:t>
            </a:r>
            <a:endParaRPr lang="zh-CN" altLang="en-US" sz="3000" dirty="0"/>
          </a:p>
        </p:txBody>
      </p:sp>
      <p:sp>
        <p:nvSpPr>
          <p:cNvPr id="9" name="Object 207"/>
          <p:cNvSpPr txBox="1"/>
          <p:nvPr/>
        </p:nvSpPr>
        <p:spPr>
          <a:xfrm>
            <a:off x="4950946" y="400835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 smtClean="0"/>
              <a:t>界面设计的要素</a:t>
            </a:r>
            <a:endParaRPr lang="zh-CN" altLang="en-US" sz="3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人机交互方式</a:t>
            </a:r>
            <a:endParaRPr lang="zh-CN" altLang="en-US" smtClean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所谓人机交互方式，是指人机之间交换信息的组织形式或语言方式，又称对话方式、交互技术等。</a:t>
            </a:r>
            <a:endParaRPr lang="zh-CN" altLang="en-US" dirty="0"/>
          </a:p>
          <a:p>
            <a:r>
              <a:rPr lang="zh-CN" altLang="zh-CN" dirty="0" smtClean="0"/>
              <a:t>人机交互方式的选择是界面设计的重要决策之一，设计者应根据软件的需求，选择一种以上的交互方式，进行人机界面设计。</a:t>
            </a:r>
            <a:endParaRPr lang="en-US" altLang="zh-CN" dirty="0" smtClean="0"/>
          </a:p>
          <a:p>
            <a:r>
              <a:rPr lang="zh-CN" altLang="en-US" dirty="0" smtClean="0"/>
              <a:t>常见的人机交互方式：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命令行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菜单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表格</a:t>
            </a:r>
            <a:endParaRPr lang="en-US" altLang="zh-CN" dirty="0" smtClean="0"/>
          </a:p>
          <a:p>
            <a:pPr lvl="1"/>
            <a:r>
              <a:rPr lang="en-US" altLang="zh-CN" dirty="0"/>
              <a:t>WIMP</a:t>
            </a:r>
            <a:r>
              <a:rPr lang="zh-CN" altLang="zh-CN" dirty="0" smtClean="0"/>
              <a:t>界面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4924270" y="3832263"/>
            <a:ext cx="4871802" cy="2466536"/>
          </a:xfrm>
          <a:prstGeom prst="rect">
            <a:avLst/>
          </a:prstGeom>
        </p:spPr>
        <p:txBody>
          <a:bodyPr/>
          <a:lstStyle>
            <a:lvl1pPr marL="446405" indent="-44640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5180" indent="-34798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855" indent="-33845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58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zh-CN" dirty="0"/>
              <a:t>自然语言交互</a:t>
            </a:r>
            <a:endParaRPr lang="en-US" altLang="zh-CN" dirty="0"/>
          </a:p>
          <a:p>
            <a:pPr lvl="1"/>
            <a:r>
              <a:rPr lang="zh-CN" altLang="zh-CN" dirty="0" smtClean="0"/>
              <a:t>问答</a:t>
            </a:r>
            <a:r>
              <a:rPr lang="zh-CN" altLang="zh-CN" dirty="0"/>
              <a:t>和</a:t>
            </a:r>
            <a:r>
              <a:rPr lang="zh-CN" altLang="zh-CN" dirty="0" smtClean="0"/>
              <a:t>对话</a:t>
            </a:r>
            <a:endParaRPr lang="en-US" altLang="zh-CN" dirty="0" smtClean="0"/>
          </a:p>
          <a:p>
            <a:pPr lvl="1"/>
            <a:r>
              <a:rPr lang="zh-CN" altLang="zh-CN" dirty="0"/>
              <a:t>可穿戴设备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</a:t>
            </a:r>
            <a:r>
              <a:rPr lang="zh-CN" altLang="en-US" dirty="0"/>
              <a:t>现实与增强</a:t>
            </a:r>
            <a:r>
              <a:rPr lang="zh-CN" altLang="en-US" dirty="0" smtClean="0"/>
              <a:t>现实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命令</a:t>
            </a:r>
            <a:r>
              <a:rPr lang="zh-CN" altLang="en-US" dirty="0"/>
              <a:t>行</a:t>
            </a:r>
            <a:br>
              <a:rPr lang="en-US" altLang="zh-CN" dirty="0"/>
            </a:br>
            <a:endParaRPr lang="zh-CN" altLang="en-US" dirty="0" smtClean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000" dirty="0" smtClean="0"/>
              <a:t>第一</a:t>
            </a:r>
            <a:r>
              <a:rPr lang="zh-CN" altLang="zh-CN" sz="2000" dirty="0"/>
              <a:t>个常用的交互形式，被广泛使用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zh-CN" sz="2000" dirty="0" smtClean="0"/>
              <a:t>提供</a:t>
            </a:r>
            <a:r>
              <a:rPr lang="zh-CN" altLang="zh-CN" sz="2000" dirty="0"/>
              <a:t>了一种使用功能键、单个字符、缩写或全字命令直接向计算机表达指令的方式。它为有经验的用户提供了对系统功能的更加快速的访问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优点：</a:t>
            </a:r>
            <a:r>
              <a:rPr lang="zh-CN" altLang="zh-CN" sz="2000" dirty="0" smtClean="0"/>
              <a:t>非常灵活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命令</a:t>
            </a:r>
            <a:r>
              <a:rPr lang="zh-CN" altLang="zh-CN" sz="2000" dirty="0"/>
              <a:t>通常有许多选项或参数，并且它可以同时应用于许多对象，使其对重复性任务有用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不足：</a:t>
            </a:r>
            <a:r>
              <a:rPr lang="zh-CN" altLang="zh-CN" sz="2000" dirty="0" smtClean="0"/>
              <a:t>命令</a:t>
            </a:r>
            <a:r>
              <a:rPr lang="zh-CN" altLang="zh-CN" sz="2000" dirty="0"/>
              <a:t>的学习和使用成本比较高，需要培训，使用时经常出错。</a:t>
            </a:r>
            <a:endParaRPr lang="en-US" altLang="zh-CN" sz="2000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4693" y="4061009"/>
            <a:ext cx="7941184" cy="252394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菜单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000" dirty="0" smtClean="0"/>
              <a:t>在</a:t>
            </a:r>
            <a:r>
              <a:rPr lang="zh-CN" altLang="zh-CN" sz="2000" dirty="0"/>
              <a:t>菜单驱动的界面中，用户可用的选项集显示在屏幕上，并使用鼠标或数字</a:t>
            </a:r>
            <a:r>
              <a:rPr lang="en-US" altLang="zh-CN" sz="2000" dirty="0"/>
              <a:t>/</a:t>
            </a:r>
            <a:r>
              <a:rPr lang="zh-CN" altLang="zh-CN" sz="2000" dirty="0"/>
              <a:t>字母键进行选择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优点：</a:t>
            </a:r>
            <a:r>
              <a:rPr lang="zh-CN" altLang="zh-CN" sz="2000" dirty="0" smtClean="0"/>
              <a:t>因为</a:t>
            </a:r>
            <a:r>
              <a:rPr lang="zh-CN" altLang="zh-CN" sz="2000" dirty="0"/>
              <a:t>这些选项是可见的，所以它们对用户的要求较低，依赖于识别而不是回忆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不足：</a:t>
            </a:r>
            <a:r>
              <a:rPr lang="zh-CN" altLang="zh-CN" sz="2000" dirty="0" smtClean="0"/>
              <a:t>菜单</a:t>
            </a:r>
            <a:r>
              <a:rPr lang="zh-CN" altLang="zh-CN" sz="2000" dirty="0"/>
              <a:t>选项仍然需要有意义并且逻辑上分组以帮助识别。</a:t>
            </a:r>
            <a:endParaRPr lang="zh-CN" altLang="zh-CN" sz="20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3124" y="3350302"/>
            <a:ext cx="4446534" cy="299319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表格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000" dirty="0"/>
              <a:t>表单主要用于数据输入，也可用于数据检索应用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 lvl="0"/>
            <a:r>
              <a:rPr lang="zh-CN" altLang="zh-CN" sz="2000" dirty="0" smtClean="0"/>
              <a:t>在</a:t>
            </a:r>
            <a:r>
              <a:rPr lang="zh-CN" altLang="zh-CN" sz="2000" dirty="0"/>
              <a:t>填表时，用户必须理解字段的标题，知道值的允许范围和数据输入方法，能够对出错信息做出反应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 lvl="0"/>
            <a:r>
              <a:rPr lang="zh-CN" altLang="zh-CN" sz="2000" dirty="0" smtClean="0"/>
              <a:t>这种</a:t>
            </a:r>
            <a:r>
              <a:rPr lang="zh-CN" altLang="zh-CN" sz="2000" dirty="0"/>
              <a:t>交互方式对新用户或专家用户来说都是合适的。</a:t>
            </a:r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895465" y="3473554"/>
          <a:ext cx="3913336" cy="282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BMP 图像" r:id="rId1" imgW="8601075" imgH="6219825" progId="Paint.Picture">
                  <p:embed/>
                </p:oleObj>
              </mc:Choice>
              <mc:Fallback>
                <p:oleObj name="BMP 图像" r:id="rId1" imgW="8601075" imgH="6219825" progId="Paint.Picture">
                  <p:embed/>
                  <p:pic>
                    <p:nvPicPr>
                      <p:cNvPr id="0" name="图片 3073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95465" y="3473554"/>
                        <a:ext cx="3913336" cy="2829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WIMP</a:t>
            </a:r>
            <a:r>
              <a:rPr lang="zh-CN" altLang="zh-CN" dirty="0"/>
              <a:t>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000" y="1353458"/>
            <a:ext cx="11402616" cy="2296647"/>
          </a:xfrm>
        </p:spPr>
        <p:txBody>
          <a:bodyPr/>
          <a:lstStyle/>
          <a:p>
            <a:r>
              <a:rPr lang="en-US" altLang="zh-CN" sz="2000" dirty="0"/>
              <a:t>WIMP</a:t>
            </a:r>
            <a:r>
              <a:rPr lang="zh-CN" altLang="zh-CN" sz="2000" dirty="0"/>
              <a:t>指的</a:t>
            </a:r>
            <a:r>
              <a:rPr lang="zh-CN" altLang="zh-CN" sz="2000" dirty="0" smtClean="0"/>
              <a:t>是</a:t>
            </a:r>
            <a:r>
              <a:rPr lang="en-US" altLang="zh-CN" sz="2000" dirty="0" smtClean="0"/>
              <a:t>windows</a:t>
            </a:r>
            <a:r>
              <a:rPr lang="en-US" altLang="zh-CN" sz="2000" dirty="0"/>
              <a:t>, icons, </a:t>
            </a:r>
            <a:r>
              <a:rPr lang="en-US" altLang="zh-CN" sz="2000" dirty="0" smtClean="0"/>
              <a:t>menus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pointers</a:t>
            </a:r>
            <a:r>
              <a:rPr lang="zh-CN" altLang="zh-CN" sz="2000" dirty="0" smtClean="0"/>
              <a:t>的</a:t>
            </a:r>
            <a:r>
              <a:rPr lang="zh-CN" altLang="zh-CN" sz="2000" dirty="0"/>
              <a:t>窗口界面，是当今大多数交互式计算机系统的默认界面样式，尤其是在</a:t>
            </a:r>
            <a:r>
              <a:rPr lang="en-US" altLang="zh-CN" sz="2000" dirty="0"/>
              <a:t>PC</a:t>
            </a:r>
            <a:r>
              <a:rPr lang="zh-CN" altLang="zh-CN" sz="2000" dirty="0"/>
              <a:t>和桌面工作站领域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zh-CN" sz="2000" dirty="0" smtClean="0"/>
              <a:t>它</a:t>
            </a:r>
            <a:r>
              <a:rPr lang="zh-CN" altLang="zh-CN" sz="2000" dirty="0"/>
              <a:t>使用鼠标等光标移动设备，通过指向可视对象与动作，用户可以迅速执行任务和立即观察结果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zh-CN" sz="2000" dirty="0" smtClean="0"/>
              <a:t>优点</a:t>
            </a:r>
            <a:r>
              <a:rPr lang="zh-CN" altLang="en-US" sz="2000" dirty="0" smtClean="0"/>
              <a:t>：</a:t>
            </a:r>
            <a:r>
              <a:rPr lang="zh-CN" altLang="zh-CN" sz="2000" dirty="0" smtClean="0"/>
              <a:t>任务</a:t>
            </a:r>
            <a:r>
              <a:rPr lang="zh-CN" altLang="zh-CN" sz="2000" dirty="0"/>
              <a:t>概念可视化，容易学习，可对用户操作快速做出反馈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不足：</a:t>
            </a:r>
            <a:r>
              <a:rPr lang="zh-CN" altLang="zh-CN" sz="2000" dirty="0" smtClean="0"/>
              <a:t>不</a:t>
            </a:r>
            <a:r>
              <a:rPr lang="zh-CN" altLang="zh-CN" sz="2000" dirty="0"/>
              <a:t>适合小屏幕设备，不具有自解释性。</a:t>
            </a:r>
            <a:endParaRPr lang="zh-CN" altLang="zh-CN" sz="20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5055" y="3798194"/>
            <a:ext cx="4357219" cy="24672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自然语言交互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计算机</a:t>
            </a:r>
            <a:r>
              <a:rPr lang="zh-CN" altLang="zh-CN" dirty="0"/>
              <a:t>采用自然语言处理和人工智能技术理解用户用自然语言（包括键盘输入文本、手写文字、语音输入等）表达的请求，并把系统的理解转换成系统语言，然后执行相应的应用功能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优点：</a:t>
            </a:r>
            <a:r>
              <a:rPr lang="zh-CN" altLang="zh-CN" dirty="0" smtClean="0"/>
              <a:t>用户</a:t>
            </a:r>
            <a:r>
              <a:rPr lang="zh-CN" altLang="zh-CN" dirty="0"/>
              <a:t>无需学习训练就能以自然交流方式使用</a:t>
            </a:r>
            <a:r>
              <a:rPr lang="zh-CN" altLang="zh-CN" dirty="0" smtClean="0"/>
              <a:t>计算机</a:t>
            </a:r>
            <a:endParaRPr lang="en-US" altLang="zh-CN" dirty="0" smtClean="0"/>
          </a:p>
          <a:p>
            <a:r>
              <a:rPr lang="zh-CN" altLang="en-US" dirty="0" smtClean="0"/>
              <a:t>不足：</a:t>
            </a:r>
            <a:r>
              <a:rPr lang="zh-CN" altLang="zh-CN" dirty="0" smtClean="0"/>
              <a:t>输入</a:t>
            </a:r>
            <a:r>
              <a:rPr lang="zh-CN" altLang="zh-CN" dirty="0"/>
              <a:t>冗长文字，自然语言语义有二义性，需要具有应用领域的知识</a:t>
            </a:r>
            <a:r>
              <a:rPr lang="zh-CN" altLang="zh-CN" dirty="0" smtClean="0"/>
              <a:t>基础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0222" y="4565292"/>
            <a:ext cx="5779333" cy="20196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问答和对话</a:t>
            </a:r>
            <a:br>
              <a:rPr lang="en-US" altLang="zh-CN" dirty="0"/>
            </a:br>
            <a:endParaRPr lang="zh-CN" altLang="en-US" dirty="0" smtClean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对话机器人，</a:t>
            </a:r>
            <a:r>
              <a:rPr lang="zh-CN" altLang="zh-CN" dirty="0" smtClean="0"/>
              <a:t>最</a:t>
            </a:r>
            <a:r>
              <a:rPr lang="zh-CN" altLang="zh-CN" dirty="0"/>
              <a:t>简单的人机交互</a:t>
            </a:r>
            <a:r>
              <a:rPr lang="zh-CN" altLang="zh-CN" dirty="0" smtClean="0"/>
              <a:t>方式</a:t>
            </a:r>
            <a:r>
              <a:rPr lang="zh-CN" altLang="en-US" dirty="0"/>
              <a:t>，</a:t>
            </a:r>
            <a:r>
              <a:rPr lang="zh-CN" altLang="zh-CN" dirty="0" smtClean="0"/>
              <a:t>已</a:t>
            </a:r>
            <a:r>
              <a:rPr lang="zh-CN" altLang="zh-CN" dirty="0"/>
              <a:t>成为非常有前途的发展方向</a:t>
            </a:r>
            <a:endParaRPr lang="en-US" altLang="zh-CN" dirty="0" smtClean="0"/>
          </a:p>
          <a:p>
            <a:pPr lvl="1"/>
            <a:r>
              <a:rPr lang="zh-CN" altLang="zh-CN" dirty="0"/>
              <a:t>基于大模型</a:t>
            </a:r>
            <a:r>
              <a:rPr lang="en-US" altLang="zh-CN" dirty="0" err="1"/>
              <a:t>ChatGPT</a:t>
            </a:r>
            <a:r>
              <a:rPr lang="zh-CN" altLang="zh-CN" dirty="0"/>
              <a:t>的全领域知识问答</a:t>
            </a:r>
            <a:endParaRPr lang="en-US" altLang="zh-CN" dirty="0"/>
          </a:p>
          <a:p>
            <a:r>
              <a:rPr lang="zh-CN" altLang="zh-CN" dirty="0" smtClean="0"/>
              <a:t>一</a:t>
            </a:r>
            <a:r>
              <a:rPr lang="zh-CN" altLang="zh-CN" dirty="0"/>
              <a:t>种是用户回答问题</a:t>
            </a:r>
            <a:r>
              <a:rPr lang="zh-CN" altLang="zh-CN" dirty="0" smtClean="0"/>
              <a:t>，另</a:t>
            </a:r>
            <a:r>
              <a:rPr lang="zh-CN" altLang="zh-CN" dirty="0"/>
              <a:t>一种是用户提出问题，由系统进行</a:t>
            </a:r>
            <a:r>
              <a:rPr lang="zh-CN" altLang="zh-CN" dirty="0" smtClean="0"/>
              <a:t>回答。</a:t>
            </a:r>
            <a:endParaRPr lang="en-US" altLang="zh-CN" dirty="0" smtClean="0"/>
          </a:p>
          <a:p>
            <a:r>
              <a:rPr lang="zh-CN" altLang="zh-CN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记忆</a:t>
            </a:r>
            <a:r>
              <a:rPr lang="zh-CN" altLang="zh-CN" dirty="0"/>
              <a:t>要求低，具有自解释性，将任务流程以简单的线性表示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不足：数学和逻辑推理能力不高</a:t>
            </a:r>
            <a:endParaRPr lang="zh-CN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573" y="3997578"/>
            <a:ext cx="5305425" cy="27241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可穿戴技术</a:t>
            </a:r>
            <a:endParaRPr lang="zh-CN" altLang="en-US" dirty="0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000" y="1296710"/>
            <a:ext cx="11157857" cy="5288241"/>
          </a:xfrm>
        </p:spPr>
        <p:txBody>
          <a:bodyPr/>
          <a:lstStyle/>
          <a:p>
            <a:r>
              <a:rPr lang="zh-CN" altLang="en-US" smtClean="0"/>
              <a:t>视线、肢体动作、脸部表情</a:t>
            </a:r>
            <a:r>
              <a:rPr lang="en-US" altLang="zh-CN" smtClean="0"/>
              <a:t>……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1307690" y="2060575"/>
            <a:ext cx="10117394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美国的汽车技术供应商哈曼公司</a:t>
            </a:r>
            <a:r>
              <a:rPr lang="en-US" altLang="zh-CN" sz="2400" dirty="0">
                <a:latin typeface="+mn-ea"/>
              </a:rPr>
              <a:t>2012</a:t>
            </a:r>
            <a:r>
              <a:rPr lang="zh-CN" altLang="en-US" sz="2400" dirty="0">
                <a:latin typeface="+mn-ea"/>
              </a:rPr>
              <a:t>年推出了一种全新的</a:t>
            </a:r>
            <a:r>
              <a:rPr lang="zh-CN" altLang="en-US" sz="2400" b="1" dirty="0">
                <a:solidFill>
                  <a:srgbClr val="EB7C11"/>
                </a:solidFill>
                <a:latin typeface="+mn-ea"/>
              </a:rPr>
              <a:t>车载体感识别系统</a:t>
            </a:r>
            <a:r>
              <a:rPr lang="zh-CN" altLang="en-US" sz="2400" dirty="0">
                <a:latin typeface="+mn-ea"/>
              </a:rPr>
              <a:t>，驾驶员只需眨眨眼、点点头、挥挥手，就可以在驾驶的同时自如地使用汽车的内置功能。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18437" name="Picture 5" descr="点击看原图 人机交互眼镜亮相：眨眼控制操作 售价仅65美元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57" y="3628588"/>
            <a:ext cx="52387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4"/>
          <p:cNvSpPr txBox="1">
            <a:spLocks noChangeArrowheads="1"/>
          </p:cNvSpPr>
          <p:nvPr/>
        </p:nvSpPr>
        <p:spPr bwMode="auto">
          <a:xfrm>
            <a:off x="7680324" y="4076700"/>
            <a:ext cx="305650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EB7C11"/>
                </a:solidFill>
                <a:latin typeface="+mn-ea"/>
              </a:rPr>
              <a:t>人机交互眼镜</a:t>
            </a:r>
            <a:endParaRPr lang="en-US" altLang="zh-CN" sz="2400" b="1" dirty="0">
              <a:solidFill>
                <a:srgbClr val="EB7C1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通过转动眼睛和眨眼就能控制电脑</a:t>
            </a:r>
            <a:endParaRPr lang="zh-CN" altLang="en-US" sz="2400" dirty="0">
              <a:solidFill>
                <a:srgbClr val="FFFFCC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3D</a:t>
            </a:r>
            <a:r>
              <a:rPr lang="zh-CN" altLang="en-US" smtClean="0"/>
              <a:t>体感摄影机 </a:t>
            </a:r>
            <a:r>
              <a:rPr lang="en-US" altLang="zh-CN" smtClean="0"/>
              <a:t>Kinect </a:t>
            </a:r>
            <a:endParaRPr lang="en-US" altLang="zh-CN" smtClean="0"/>
          </a:p>
          <a:p>
            <a:pPr lvl="1"/>
            <a:r>
              <a:rPr lang="zh-CN" altLang="en-US" smtClean="0"/>
              <a:t>骨架追踪</a:t>
            </a:r>
            <a:endParaRPr lang="en-US" altLang="zh-CN" smtClean="0"/>
          </a:p>
          <a:p>
            <a:pPr lvl="1"/>
            <a:r>
              <a:rPr lang="zh-CN" altLang="en-US" smtClean="0"/>
              <a:t>语音辨识</a:t>
            </a:r>
            <a:endParaRPr lang="en-US" altLang="zh-CN" smtClean="0"/>
          </a:p>
          <a:p>
            <a:pPr lvl="1"/>
            <a:r>
              <a:rPr lang="zh-CN" altLang="en-US" smtClean="0"/>
              <a:t>人脸辨识</a:t>
            </a:r>
            <a:endParaRPr lang="en-US" altLang="zh-CN" smtClean="0"/>
          </a:p>
          <a:p>
            <a:pPr lvl="1"/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6628" name="AutoShape 2" descr="http://t1.baidu.com/it/u=179711786,2464678783&amp;fm=23&amp;gp=0.jpg"/>
          <p:cNvSpPr>
            <a:spLocks noChangeAspect="1" noChangeArrowheads="1"/>
          </p:cNvSpPr>
          <p:nvPr/>
        </p:nvSpPr>
        <p:spPr bwMode="auto">
          <a:xfrm>
            <a:off x="16668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629" name="AutoShape 4" descr="http://t1.baidu.com/it/u=179711786,2464678783&amp;fm=23&amp;gp=0.jpg"/>
          <p:cNvSpPr>
            <a:spLocks noChangeAspect="1" noChangeArrowheads="1"/>
          </p:cNvSpPr>
          <p:nvPr/>
        </p:nvSpPr>
        <p:spPr bwMode="auto">
          <a:xfrm>
            <a:off x="18192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6630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71" y="2650617"/>
            <a:ext cx="678497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210" y="4984148"/>
            <a:ext cx="22510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软件界面设计</a:t>
            </a:r>
            <a:endParaRPr lang="en-US" altLang="zh-CN" smtClean="0"/>
          </a:p>
        </p:txBody>
      </p:sp>
      <p:sp>
        <p:nvSpPr>
          <p:cNvPr id="606211" name="Rectangle 3"/>
          <p:cNvSpPr>
            <a:spLocks noChangeArrowheads="1"/>
          </p:cNvSpPr>
          <p:nvPr/>
        </p:nvSpPr>
        <p:spPr bwMode="auto">
          <a:xfrm>
            <a:off x="916800" y="1968760"/>
            <a:ext cx="2080697" cy="4591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Easy to use?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6212" name="Rectangle 4"/>
          <p:cNvSpPr>
            <a:spLocks noChangeArrowheads="1"/>
          </p:cNvSpPr>
          <p:nvPr/>
        </p:nvSpPr>
        <p:spPr bwMode="auto">
          <a:xfrm>
            <a:off x="1285100" y="2451360"/>
            <a:ext cx="3225241" cy="828432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Easy to understand?</a:t>
            </a:r>
            <a:endParaRPr lang="en-US" altLang="zh-CN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2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6213" name="Rectangle 5"/>
          <p:cNvSpPr>
            <a:spLocks noChangeArrowheads="1"/>
          </p:cNvSpPr>
          <p:nvPr/>
        </p:nvSpPr>
        <p:spPr bwMode="auto">
          <a:xfrm>
            <a:off x="612000" y="1498860"/>
            <a:ext cx="2285881" cy="4591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Easy to learn?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74" name="Picture 6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6" y="1849438"/>
            <a:ext cx="313372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16049" y="5825394"/>
            <a:ext cx="12175951" cy="47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950" tIns="53975" rIns="107950" bIns="53975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EB7C11"/>
                </a:solidFill>
                <a:ea typeface="宋体" panose="02010600030101010101" pitchFamily="2" charset="-122"/>
              </a:rPr>
              <a:t>软件用户界面设计要综合考虑“易用性</a:t>
            </a:r>
            <a:r>
              <a:rPr lang="en-US" altLang="zh-CN" sz="2400" b="1" dirty="0">
                <a:solidFill>
                  <a:srgbClr val="EB7C11"/>
                </a:solidFill>
                <a:ea typeface="宋体" panose="02010600030101010101" pitchFamily="2" charset="-122"/>
              </a:rPr>
              <a:t>(Usability)</a:t>
            </a:r>
            <a:r>
              <a:rPr lang="zh-CN" altLang="en-US" sz="2400" b="1" dirty="0">
                <a:solidFill>
                  <a:srgbClr val="EB7C11"/>
                </a:solidFill>
                <a:ea typeface="宋体" panose="02010600030101010101" pitchFamily="2" charset="-122"/>
              </a:rPr>
              <a:t>设计”</a:t>
            </a:r>
            <a:r>
              <a:rPr lang="en-US" altLang="zh-CN" sz="2400" b="1" dirty="0">
                <a:solidFill>
                  <a:srgbClr val="EB7C1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400" b="1" dirty="0" smtClean="0">
                <a:solidFill>
                  <a:srgbClr val="EB7C11"/>
                </a:solidFill>
                <a:ea typeface="宋体" panose="02010600030101010101" pitchFamily="2" charset="-122"/>
              </a:rPr>
              <a:t>、“艺术设计”</a:t>
            </a:r>
            <a:r>
              <a:rPr lang="zh-CN" altLang="en-US" sz="2400" b="1" dirty="0">
                <a:solidFill>
                  <a:srgbClr val="EB7C11"/>
                </a:solidFill>
                <a:ea typeface="宋体" panose="02010600030101010101" pitchFamily="2" charset="-122"/>
              </a:rPr>
              <a:t>和“技术实现”</a:t>
            </a:r>
            <a:endParaRPr lang="zh-CN" altLang="en-US" sz="2400" b="1" dirty="0">
              <a:solidFill>
                <a:srgbClr val="EB7C11"/>
              </a:solidFill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612001" y="1353458"/>
            <a:ext cx="6634374" cy="5288241"/>
          </a:xfrm>
        </p:spPr>
        <p:txBody>
          <a:bodyPr/>
          <a:lstStyle/>
          <a:p>
            <a:r>
              <a:rPr lang="zh-CN" altLang="en-US" dirty="0" smtClean="0"/>
              <a:t>耳感应开关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“</a:t>
            </a:r>
            <a:r>
              <a:rPr lang="zh-CN" altLang="en-US" dirty="0" smtClean="0"/>
              <a:t>嘴角笑一下就能让房间的灯打开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或是让洗衣机开始工作”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“</a:t>
            </a:r>
            <a:r>
              <a:rPr lang="zh-CN" altLang="en-US" dirty="0" smtClean="0"/>
              <a:t>如果有一台</a:t>
            </a:r>
            <a:r>
              <a:rPr lang="en-US" altLang="zh-CN" dirty="0" smtClean="0"/>
              <a:t>iPod</a:t>
            </a:r>
            <a:r>
              <a:rPr lang="zh-CN" altLang="en-US" dirty="0" smtClean="0"/>
              <a:t>的话</a:t>
            </a:r>
            <a:r>
              <a:rPr lang="zh-CN" altLang="en-US" dirty="0"/>
              <a:t>，</a:t>
            </a:r>
            <a:r>
              <a:rPr lang="zh-CN" altLang="en-US" dirty="0" smtClean="0"/>
              <a:t>那么伸一下舌头就能让它停止或启动音乐播放，就像是爱因斯坦那副著名照片中的表情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如果眨一下左眼</a:t>
            </a:r>
            <a:r>
              <a:rPr lang="en-US" altLang="zh-CN" dirty="0" smtClean="0"/>
              <a:t>,</a:t>
            </a:r>
            <a:r>
              <a:rPr lang="zh-CN" altLang="en-US" dirty="0" smtClean="0"/>
              <a:t>它就跳动到下一首歌，右眼是退回”</a:t>
            </a:r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27652" name="Picture 2" descr="http://img.cnbeta.com/newsimg/090310/0726110663266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54" y="2028006"/>
            <a:ext cx="45529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传感手套：将手语转换成文本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575" y="2051563"/>
            <a:ext cx="3816350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3460550"/>
            <a:ext cx="57150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612001" y="1353458"/>
            <a:ext cx="6477058" cy="5288241"/>
          </a:xfrm>
        </p:spPr>
        <p:txBody>
          <a:bodyPr/>
          <a:lstStyle/>
          <a:p>
            <a:r>
              <a:rPr lang="zh-CN" altLang="en-US" dirty="0" smtClean="0"/>
              <a:t>第六感系统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通过摄像头等随身传感器识别周围环境中的物体，并可将操作界面投影到各种物体上，或直接通过手势进行操作。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6" y="3425825"/>
            <a:ext cx="9159875" cy="35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1268819"/>
            <a:ext cx="33718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6" name="Picture 2" descr="https://timgsa.baidu.com/timg?image&amp;quality=80&amp;size=b9999_10000&amp;sec=1553435874306&amp;di=4b9b7d1cda79dabe7c35af7c1d2a437d&amp;imgtype=0&amp;src=http%3A%2F%2Fn1.itc.cn%2Fimg8%2Fwb%2Frecom%2F2015%2F12%2F25%2F145101307162374696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95" y="1556792"/>
            <a:ext cx="7908957" cy="46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动作捕捉（</a:t>
            </a:r>
            <a:r>
              <a:rPr lang="en-US" altLang="zh-CN" smtClean="0"/>
              <a:t>Motion Capture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广泛应用于</a:t>
            </a:r>
            <a:r>
              <a:rPr lang="en-US" altLang="zh-CN" smtClean="0"/>
              <a:t>3D</a:t>
            </a:r>
            <a:r>
              <a:rPr lang="zh-CN" altLang="en-US" smtClean="0"/>
              <a:t>动画电影的创作，由专业动作师进行动作演示，然后抓取到计算机中形成动作数据，并附加在想要实现该动作的角色上。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3767138"/>
            <a:ext cx="5327650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75" y="2996406"/>
            <a:ext cx="3994150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000" y="334692"/>
            <a:ext cx="8850876" cy="792311"/>
          </a:xfrm>
        </p:spPr>
        <p:txBody>
          <a:bodyPr/>
          <a:lstStyle/>
          <a:p>
            <a:r>
              <a:rPr lang="zh-CN" altLang="en-US" sz="2800" dirty="0" smtClean="0"/>
              <a:t>虚拟现实 </a:t>
            </a:r>
            <a:r>
              <a:rPr lang="en-US" altLang="zh-CN" sz="2800" dirty="0" smtClean="0"/>
              <a:t>VR </a:t>
            </a:r>
            <a:r>
              <a:rPr lang="zh-CN" altLang="en-US" sz="2800" dirty="0" smtClean="0"/>
              <a:t>和元宇宙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4284" y="1044163"/>
            <a:ext cx="3783019" cy="251192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42" y="3895508"/>
            <a:ext cx="6479458" cy="27582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3" y="1343523"/>
            <a:ext cx="3929419" cy="2212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1231"/>
            <a:ext cx="5437168" cy="3055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045" y="2171176"/>
            <a:ext cx="3716955" cy="16217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779" y="306941"/>
            <a:ext cx="4642098" cy="792311"/>
          </a:xfrm>
        </p:spPr>
        <p:txBody>
          <a:bodyPr/>
          <a:lstStyle/>
          <a:p>
            <a:r>
              <a:rPr lang="zh-CN" altLang="en-US" sz="2800" dirty="0" smtClean="0"/>
              <a:t>增强现实 </a:t>
            </a:r>
            <a:r>
              <a:rPr lang="en-US" altLang="zh-CN" sz="2800" dirty="0"/>
              <a:t>A</a:t>
            </a:r>
            <a:r>
              <a:rPr lang="en-US" altLang="zh-CN" sz="2800" dirty="0" smtClean="0"/>
              <a:t>R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637" y="2223599"/>
            <a:ext cx="9144000" cy="418990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639" y="506485"/>
            <a:ext cx="3600400" cy="171711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Google Glass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功能类似一台整合了谷歌云服务的智能手机。其独特的形态便于用户随时获取各类信息，并通过投影显示器以增强现实的方式提供给用户。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67" y="3080012"/>
            <a:ext cx="4555067" cy="30390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42" y="3141208"/>
            <a:ext cx="5339661" cy="29778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22490" y="62442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第一代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8985833" y="62415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第二代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4294967295"/>
          </p:nvPr>
        </p:nvSpPr>
        <p:spPr>
          <a:xfrm>
            <a:off x="719167" y="1219979"/>
            <a:ext cx="11156950" cy="1586313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lvl="1" indent="0">
              <a:lnSpc>
                <a:spcPct val="120000"/>
              </a:lnSpc>
              <a:buNone/>
            </a:pPr>
            <a:r>
              <a:rPr lang="zh-CN" altLang="en-US" dirty="0" smtClean="0"/>
              <a:t>操作者坐在轮椅上，头部戴上一个像章鱼一样的脑电波采集器，其通过蓝牙装置和安装在轮椅前的一台平板电脑相连接。操作者只要在脑子中想一下向前、向后、向左、向右，采集器就会将这些不同的脑电波采集起来，进行识别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4513" y="3039420"/>
            <a:ext cx="4554057" cy="3483853"/>
          </a:xfrm>
          <a:prstGeom prst="rect">
            <a:avLst/>
          </a:prstGeom>
        </p:spPr>
      </p:pic>
      <p:sp>
        <p:nvSpPr>
          <p:cNvPr id="11" name="内容占位符 2"/>
          <p:cNvSpPr txBox="1"/>
          <p:nvPr/>
        </p:nvSpPr>
        <p:spPr>
          <a:xfrm>
            <a:off x="610779" y="306941"/>
            <a:ext cx="4642098" cy="792311"/>
          </a:xfrm>
          <a:prstGeom prst="rect">
            <a:avLst/>
          </a:prstGeom>
        </p:spPr>
        <p:txBody>
          <a:bodyPr/>
          <a:lstStyle>
            <a:lvl1pPr marL="446405" indent="-44640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5180" indent="-34798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855" indent="-33845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58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/>
              <a:t>意念控制轮椅</a:t>
            </a:r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96" y="3039420"/>
            <a:ext cx="3946787" cy="354553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000" y="5171768"/>
            <a:ext cx="11157857" cy="1469931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https://tv.sohu.com/v/dXMvNjMzMTUxNTMvMTk2Mjc2NzEuc2h0bWw=.html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62466" name="Picture 2" descr="https://timgsa.baidu.com/timg?image&amp;quality=80&amp;size=b9999_10000&amp;sec=1553435200046&amp;di=44047a8be025ff61b79ee2352e598dc9&amp;imgtype=0&amp;src=http%3A%2F%2Fww2.sinaimg.cn%2Flarge%2F8610a412jw1dss4fvq9odj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5" b="16941"/>
          <a:stretch>
            <a:fillRect/>
          </a:stretch>
        </p:blipFill>
        <p:spPr bwMode="auto">
          <a:xfrm>
            <a:off x="3231592" y="1628799"/>
            <a:ext cx="5781860" cy="389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/>
          <p:nvPr/>
        </p:nvSpPr>
        <p:spPr>
          <a:xfrm>
            <a:off x="610779" y="306941"/>
            <a:ext cx="4642098" cy="792311"/>
          </a:xfrm>
          <a:prstGeom prst="rect">
            <a:avLst/>
          </a:prstGeom>
        </p:spPr>
        <p:txBody>
          <a:bodyPr/>
          <a:lstStyle>
            <a:lvl1pPr marL="446405" indent="-44640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5180" indent="-34798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855" indent="-33845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58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/>
              <a:t>意念</a:t>
            </a:r>
            <a:r>
              <a:rPr lang="zh-CN" altLang="en-US" sz="2800" dirty="0"/>
              <a:t>控制游戏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界面设计中典型错误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pic>
        <p:nvPicPr>
          <p:cNvPr id="8195" name="Picture 3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38" y="2386013"/>
            <a:ext cx="30353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7236" name="Rectangle 4"/>
          <p:cNvSpPr>
            <a:spLocks noChangeArrowheads="1"/>
          </p:cNvSpPr>
          <p:nvPr/>
        </p:nvSpPr>
        <p:spPr bwMode="auto">
          <a:xfrm>
            <a:off x="1554510" y="2696356"/>
            <a:ext cx="3651640" cy="2305759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lack of consistency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too much memorization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no guidance / help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no context sensitivity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poor response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Arcane/unfriendly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7237" name="Rectangle 5"/>
          <p:cNvSpPr>
            <a:spLocks noChangeArrowheads="1"/>
          </p:cNvSpPr>
          <p:nvPr/>
        </p:nvSpPr>
        <p:spPr bwMode="auto">
          <a:xfrm>
            <a:off x="682597" y="2001000"/>
            <a:ext cx="3351686" cy="4591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altLang="zh-CN" sz="2400" b="1" i="1" u="sng">
                <a:latin typeface="Helvetica" pitchFamily="34" charset="0"/>
                <a:ea typeface="宋体" panose="02010600030101010101" pitchFamily="2" charset="-122"/>
              </a:rPr>
              <a:t>Typical Design Errors</a:t>
            </a:r>
            <a:endParaRPr lang="en-US" altLang="zh-CN" sz="2400" b="1" i="1" u="sng">
              <a:latin typeface="Helvetica" pitchFamily="34" charset="0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64" y="4365625"/>
            <a:ext cx="29051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9" y="1136650"/>
            <a:ext cx="32480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9" y="908050"/>
            <a:ext cx="38195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9" y="4365625"/>
            <a:ext cx="21050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4" y="4365625"/>
            <a:ext cx="29051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612000" y="334692"/>
            <a:ext cx="8850876" cy="792311"/>
          </a:xfrm>
        </p:spPr>
        <p:txBody>
          <a:bodyPr/>
          <a:lstStyle/>
          <a:p>
            <a:r>
              <a:rPr lang="zh-CN" altLang="en-US" sz="2800" dirty="0"/>
              <a:t>其他可穿戴设备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可植入设备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皮下射频识别（</a:t>
            </a:r>
            <a:r>
              <a:rPr lang="en-US" altLang="zh-CN" dirty="0" smtClean="0"/>
              <a:t>RFID</a:t>
            </a:r>
            <a:r>
              <a:rPr lang="zh-CN" altLang="en-US" dirty="0" smtClean="0"/>
              <a:t>）芯片的小型胶囊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让你与密码说“再见”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“左撇子”的指南针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将一个微型指南针封入一块硅套内，植入皮肤下，露出一个超薄的细须，当用户面朝北方时，这一细须会被激活，轻微地刺激皮肤。</a:t>
            </a:r>
            <a:endParaRPr lang="zh-CN" altLang="en-US" dirty="0" smtClean="0"/>
          </a:p>
          <a:p>
            <a:pPr lvl="1"/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2476500"/>
            <a:ext cx="38100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420938"/>
            <a:ext cx="38100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电子纹身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由超薄电极、电子元件、传感器、无线电源和通信系统组成，测量佩戴者的心率、血压、皮肤的温度、紧张度、水化作用的水平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能恢复失明病患视力的视网膜植入设备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2997200"/>
            <a:ext cx="38100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82" y="2997200"/>
            <a:ext cx="36703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8118" y="1355726"/>
            <a:ext cx="9582150" cy="4943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" y="4318001"/>
            <a:ext cx="4714875" cy="2438400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550818" y="306941"/>
            <a:ext cx="4642098" cy="792311"/>
          </a:xfrm>
          <a:prstGeom prst="rect">
            <a:avLst/>
          </a:prstGeom>
        </p:spPr>
        <p:txBody>
          <a:bodyPr/>
          <a:lstStyle>
            <a:lvl1pPr marL="446405" indent="-44640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5180" indent="-34798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855" indent="-33845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58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/>
              <a:t>马</a:t>
            </a:r>
            <a:r>
              <a:rPr lang="zh-CN" altLang="en-US" sz="2800" dirty="0"/>
              <a:t>斯克的</a:t>
            </a:r>
            <a:r>
              <a:rPr lang="zh-CN" altLang="en-US" sz="2800" dirty="0">
                <a:hlinkClick r:id="rId3"/>
              </a:rPr>
              <a:t>脑机接口芯片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5437414" y="6555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7"/>
          <p:cNvSpPr txBox="1"/>
          <p:nvPr/>
        </p:nvSpPr>
        <p:spPr>
          <a:xfrm>
            <a:off x="4944595" y="196911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/>
              <a:t>人机交互方式</a:t>
            </a:r>
            <a:endParaRPr lang="zh-CN" altLang="en-US" sz="3000" dirty="0"/>
          </a:p>
        </p:txBody>
      </p:sp>
      <p:sp>
        <p:nvSpPr>
          <p:cNvPr id="7" name="Object 209"/>
          <p:cNvSpPr txBox="1"/>
          <p:nvPr/>
        </p:nvSpPr>
        <p:spPr>
          <a:xfrm>
            <a:off x="4950946" y="956836"/>
            <a:ext cx="5469940" cy="71464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界面设计的原则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4549308" y="3112339"/>
            <a:ext cx="395287" cy="431800"/>
          </a:xfrm>
          <a:prstGeom prst="sun">
            <a:avLst>
              <a:gd name="adj" fmla="val 25000"/>
            </a:avLst>
          </a:prstGeom>
          <a:solidFill>
            <a:srgbClr val="EB7C1F"/>
          </a:solidFill>
          <a:ln>
            <a:noFill/>
          </a:ln>
        </p:spPr>
        <p:txBody>
          <a:bodyPr wrap="none" lIns="107950" tIns="53975" rIns="107950" bIns="53975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Object 207"/>
          <p:cNvSpPr txBox="1"/>
          <p:nvPr/>
        </p:nvSpPr>
        <p:spPr>
          <a:xfrm>
            <a:off x="4957297" y="298873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/>
              <a:t>界面设计的过程</a:t>
            </a:r>
            <a:endParaRPr lang="zh-CN" altLang="en-US" sz="3000" dirty="0"/>
          </a:p>
        </p:txBody>
      </p:sp>
      <p:sp>
        <p:nvSpPr>
          <p:cNvPr id="9" name="Object 207"/>
          <p:cNvSpPr txBox="1"/>
          <p:nvPr/>
        </p:nvSpPr>
        <p:spPr>
          <a:xfrm>
            <a:off x="4950946" y="400835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 smtClean="0"/>
              <a:t>界面设计的要素</a:t>
            </a:r>
            <a:endParaRPr lang="zh-CN" altLang="en-US" sz="3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用户界面设计过程 </a:t>
            </a:r>
            <a:endParaRPr lang="zh-CN" altLang="en-US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用户界面的设计过程是迭代的，包括四个活动： </a:t>
            </a:r>
            <a:endParaRPr lang="zh-CN" altLang="en-US" smtClean="0"/>
          </a:p>
          <a:p>
            <a:pPr lvl="1"/>
            <a:r>
              <a:rPr lang="zh-CN" altLang="en-US" smtClean="0"/>
              <a:t>用户分析</a:t>
            </a:r>
            <a:endParaRPr lang="zh-CN" altLang="en-US" smtClean="0"/>
          </a:p>
          <a:p>
            <a:pPr lvl="1"/>
            <a:r>
              <a:rPr lang="zh-CN" altLang="en-US" smtClean="0"/>
              <a:t>界面设计</a:t>
            </a:r>
            <a:endParaRPr lang="zh-CN" altLang="en-US" smtClean="0"/>
          </a:p>
          <a:p>
            <a:pPr lvl="1"/>
            <a:r>
              <a:rPr lang="zh-CN" altLang="en-US" smtClean="0"/>
              <a:t>界面原型开发</a:t>
            </a:r>
            <a:endParaRPr lang="zh-CN" altLang="en-US" smtClean="0"/>
          </a:p>
          <a:p>
            <a:pPr lvl="1"/>
            <a:r>
              <a:rPr lang="zh-CN" altLang="en-US" smtClean="0"/>
              <a:t>界面评估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37892" name="Line 5"/>
          <p:cNvSpPr>
            <a:spLocks noChangeShapeType="1"/>
          </p:cNvSpPr>
          <p:nvPr/>
        </p:nvSpPr>
        <p:spPr bwMode="auto">
          <a:xfrm>
            <a:off x="5396772" y="4647842"/>
            <a:ext cx="4895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3" name="Line 6"/>
          <p:cNvSpPr>
            <a:spLocks noChangeShapeType="1"/>
          </p:cNvSpPr>
          <p:nvPr/>
        </p:nvSpPr>
        <p:spPr bwMode="auto">
          <a:xfrm>
            <a:off x="7600222" y="3234967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4" name="Freeform 7"/>
          <p:cNvSpPr/>
          <p:nvPr/>
        </p:nvSpPr>
        <p:spPr bwMode="auto">
          <a:xfrm>
            <a:off x="5792059" y="3492142"/>
            <a:ext cx="3779838" cy="2182812"/>
          </a:xfrm>
          <a:custGeom>
            <a:avLst/>
            <a:gdLst>
              <a:gd name="T0" fmla="*/ 2147483646 w 5119"/>
              <a:gd name="T1" fmla="*/ 2147483646 h 2652"/>
              <a:gd name="T2" fmla="*/ 2147483646 w 5119"/>
              <a:gd name="T3" fmla="*/ 2147483646 h 2652"/>
              <a:gd name="T4" fmla="*/ 2147483646 w 5119"/>
              <a:gd name="T5" fmla="*/ 2147483646 h 2652"/>
              <a:gd name="T6" fmla="*/ 2147483646 w 5119"/>
              <a:gd name="T7" fmla="*/ 2147483646 h 2652"/>
              <a:gd name="T8" fmla="*/ 2147483646 w 5119"/>
              <a:gd name="T9" fmla="*/ 2147483646 h 2652"/>
              <a:gd name="T10" fmla="*/ 2147483646 w 5119"/>
              <a:gd name="T11" fmla="*/ 2147483646 h 2652"/>
              <a:gd name="T12" fmla="*/ 2147483646 w 5119"/>
              <a:gd name="T13" fmla="*/ 2147483646 h 2652"/>
              <a:gd name="T14" fmla="*/ 2147483646 w 5119"/>
              <a:gd name="T15" fmla="*/ 2147483646 h 2652"/>
              <a:gd name="T16" fmla="*/ 2147483646 w 5119"/>
              <a:gd name="T17" fmla="*/ 0 h 2652"/>
              <a:gd name="T18" fmla="*/ 2147483646 w 5119"/>
              <a:gd name="T19" fmla="*/ 2147483646 h 26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119"/>
              <a:gd name="T31" fmla="*/ 0 h 2652"/>
              <a:gd name="T32" fmla="*/ 5119 w 5119"/>
              <a:gd name="T33" fmla="*/ 2652 h 26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119" h="2652">
                <a:moveTo>
                  <a:pt x="2449" y="936"/>
                </a:moveTo>
                <a:cubicBezTo>
                  <a:pt x="2983" y="1079"/>
                  <a:pt x="3517" y="1222"/>
                  <a:pt x="3515" y="1404"/>
                </a:cubicBezTo>
                <a:cubicBezTo>
                  <a:pt x="3513" y="1586"/>
                  <a:pt x="2880" y="2028"/>
                  <a:pt x="2435" y="2028"/>
                </a:cubicBezTo>
                <a:cubicBezTo>
                  <a:pt x="1990" y="2028"/>
                  <a:pt x="840" y="1664"/>
                  <a:pt x="845" y="1404"/>
                </a:cubicBezTo>
                <a:cubicBezTo>
                  <a:pt x="850" y="1144"/>
                  <a:pt x="1898" y="468"/>
                  <a:pt x="2465" y="468"/>
                </a:cubicBezTo>
                <a:cubicBezTo>
                  <a:pt x="3032" y="468"/>
                  <a:pt x="4252" y="1040"/>
                  <a:pt x="4249" y="1404"/>
                </a:cubicBezTo>
                <a:cubicBezTo>
                  <a:pt x="4246" y="1768"/>
                  <a:pt x="3156" y="2652"/>
                  <a:pt x="2449" y="2652"/>
                </a:cubicBezTo>
                <a:cubicBezTo>
                  <a:pt x="1742" y="2652"/>
                  <a:pt x="0" y="1846"/>
                  <a:pt x="5" y="1404"/>
                </a:cubicBezTo>
                <a:cubicBezTo>
                  <a:pt x="10" y="962"/>
                  <a:pt x="1627" y="0"/>
                  <a:pt x="2479" y="0"/>
                </a:cubicBezTo>
                <a:cubicBezTo>
                  <a:pt x="3331" y="0"/>
                  <a:pt x="4681" y="1170"/>
                  <a:pt x="5119" y="140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5" name="Text Box 8"/>
          <p:cNvSpPr txBox="1">
            <a:spLocks noChangeArrowheads="1"/>
          </p:cNvSpPr>
          <p:nvPr/>
        </p:nvSpPr>
        <p:spPr bwMode="auto">
          <a:xfrm>
            <a:off x="8565423" y="3379430"/>
            <a:ext cx="15192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kumimoji="1"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用户分析</a:t>
            </a:r>
            <a:endParaRPr kumimoji="1"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5342797" y="3492142"/>
            <a:ext cx="142240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kumimoji="1"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界面设计</a:t>
            </a:r>
            <a:endParaRPr kumimoji="1"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7" name="Text Box 10"/>
          <p:cNvSpPr txBox="1">
            <a:spLocks noChangeArrowheads="1"/>
          </p:cNvSpPr>
          <p:nvPr/>
        </p:nvSpPr>
        <p:spPr bwMode="auto">
          <a:xfrm>
            <a:off x="5757135" y="5251092"/>
            <a:ext cx="1008063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kumimoji="1"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界面原</a:t>
            </a:r>
            <a:endParaRPr kumimoji="1" lang="en-US" altLang="zh-CN" sz="1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型开发</a:t>
            </a:r>
            <a:endParaRPr kumimoji="1"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8" name="Text Box 11"/>
          <p:cNvSpPr txBox="1">
            <a:spLocks noChangeArrowheads="1"/>
          </p:cNvSpPr>
          <p:nvPr/>
        </p:nvSpPr>
        <p:spPr bwMode="auto">
          <a:xfrm>
            <a:off x="8536848" y="5222517"/>
            <a:ext cx="11525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kumimoji="1"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界面评估</a:t>
            </a:r>
            <a:endParaRPr kumimoji="1"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根据用户的特点设计人机界面</a:t>
            </a:r>
            <a:endParaRPr lang="zh-CN" altLang="en-US" smtClean="0"/>
          </a:p>
        </p:txBody>
      </p:sp>
      <p:sp>
        <p:nvSpPr>
          <p:cNvPr id="399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用户分类：</a:t>
            </a:r>
            <a:endParaRPr lang="zh-CN" altLang="en-US" smtClean="0"/>
          </a:p>
          <a:p>
            <a:pPr lvl="1"/>
            <a:r>
              <a:rPr lang="zh-CN" altLang="en-US" smtClean="0"/>
              <a:t>外行型：不熟悉计算机操作，对系统很少或毫无认识</a:t>
            </a:r>
            <a:endParaRPr lang="zh-CN" altLang="en-US" smtClean="0"/>
          </a:p>
          <a:p>
            <a:pPr lvl="1"/>
            <a:r>
              <a:rPr lang="zh-CN" altLang="en-US" smtClean="0"/>
              <a:t>初学型：对计算机有一些经验，对新系统不熟悉，需要相当多的支持</a:t>
            </a:r>
            <a:endParaRPr lang="zh-CN" altLang="en-US" smtClean="0"/>
          </a:p>
          <a:p>
            <a:pPr lvl="1"/>
            <a:r>
              <a:rPr lang="zh-CN" altLang="en-US" smtClean="0"/>
              <a:t>熟练型：对系统有丰富的使用经验，能熟练操作，但不了解系统的内部结构，不能纠正意外错误，不能扩充系统的能力</a:t>
            </a:r>
            <a:endParaRPr lang="zh-CN" altLang="en-US" smtClean="0"/>
          </a:p>
          <a:p>
            <a:pPr lvl="1"/>
            <a:r>
              <a:rPr lang="zh-CN" altLang="en-US" smtClean="0"/>
              <a:t>专家型：了解系统内部的结构，有系统工作机制的专门知识，具有维护和修改系统的能力，希望为他们提供具备修改和扩充系统能力的复杂界面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举例</a:t>
            </a:r>
            <a:endParaRPr lang="zh-CN" altLang="en-US" smtClean="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443420" y="1164661"/>
            <a:ext cx="8893175" cy="5107040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+mn-ea"/>
              </a:rPr>
              <a:t>Windows</a:t>
            </a:r>
            <a:r>
              <a:rPr lang="zh-CN" altLang="en-US" dirty="0" smtClean="0">
                <a:latin typeface="+mn-ea"/>
              </a:rPr>
              <a:t>的向导功能适合不太熟练的用户 </a:t>
            </a:r>
            <a:endParaRPr lang="zh-CN" altLang="en-US" dirty="0" smtClean="0">
              <a:latin typeface="+mn-ea"/>
            </a:endParaRPr>
          </a:p>
        </p:txBody>
      </p:sp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3" t="22729" b="3671"/>
          <a:stretch>
            <a:fillRect/>
          </a:stretch>
        </p:blipFill>
        <p:spPr bwMode="auto">
          <a:xfrm>
            <a:off x="3456096" y="1873251"/>
            <a:ext cx="504031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讨论</a:t>
            </a:r>
            <a:endParaRPr lang="zh-CN" altLang="en-US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以下系统的用户具有什么特点？应有采用什么界面风格？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POS</a:t>
            </a:r>
            <a:r>
              <a:rPr lang="zh-CN" altLang="en-US" dirty="0" smtClean="0"/>
              <a:t>系统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ATM</a:t>
            </a:r>
            <a:r>
              <a:rPr lang="zh-CN" altLang="en-US" dirty="0" smtClean="0"/>
              <a:t>系统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银行前台柜员系统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银行后台管理系统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266967" y="2158465"/>
          <a:ext cx="3836212" cy="4255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BMP 图像" r:id="rId1" imgW="5924550" imgH="6572250" progId="Paint.Picture">
                  <p:embed/>
                </p:oleObj>
              </mc:Choice>
              <mc:Fallback>
                <p:oleObj name="BMP 图像" r:id="rId1" imgW="5924550" imgH="6572250" progId="Paint.Picture">
                  <p:embed/>
                  <p:pic>
                    <p:nvPicPr>
                      <p:cNvPr id="0" name="图片 297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66967" y="2158465"/>
                        <a:ext cx="3836212" cy="4255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71" y="2041381"/>
            <a:ext cx="2603404" cy="44892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106" y="2124152"/>
            <a:ext cx="5622207" cy="45175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516" y="2124152"/>
            <a:ext cx="7624708" cy="46003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</a:t>
            </a:r>
            <a:r>
              <a:rPr lang="en-US" altLang="zh-CN" dirty="0" smtClean="0"/>
              <a:t>: </a:t>
            </a:r>
            <a:r>
              <a:rPr lang="zh-CN" altLang="en-US" dirty="0" smtClean="0"/>
              <a:t>短期</a:t>
            </a:r>
            <a:r>
              <a:rPr lang="zh-CN" altLang="en-US" dirty="0"/>
              <a:t>刺激和长期的好处</a:t>
            </a:r>
            <a:r>
              <a:rPr lang="en-US" altLang="zh-CN" dirty="0"/>
              <a:t>/</a:t>
            </a:r>
            <a:r>
              <a:rPr lang="zh-CN" altLang="en-US" dirty="0" smtClean="0"/>
              <a:t>坏处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如果你要在电脑前工作两分钟，你希望用什么控制</a:t>
            </a:r>
            <a:r>
              <a:rPr lang="zh-CN" altLang="en-US" dirty="0" smtClean="0">
                <a:latin typeface="+mj-ea"/>
                <a:ea typeface="+mj-ea"/>
              </a:rPr>
              <a:t>电脑？</a:t>
            </a:r>
            <a:endParaRPr lang="zh-CN" altLang="en-US" dirty="0">
              <a:latin typeface="+mj-ea"/>
              <a:ea typeface="+mj-ea"/>
            </a:endParaRPr>
          </a:p>
          <a:p>
            <a:pPr marL="968375" lvl="1" indent="-514350">
              <a:buFont typeface="+mj-lt"/>
              <a:buAutoNum type="alphaLcParenR"/>
            </a:pPr>
            <a:r>
              <a:rPr lang="zh-CN" altLang="en-US" dirty="0">
                <a:latin typeface="+mj-ea"/>
                <a:ea typeface="+mj-ea"/>
              </a:rPr>
              <a:t>鼠标键盘。</a:t>
            </a:r>
            <a:endParaRPr lang="zh-CN" altLang="en-US" dirty="0">
              <a:latin typeface="+mj-ea"/>
              <a:ea typeface="+mj-ea"/>
            </a:endParaRPr>
          </a:p>
          <a:p>
            <a:pPr marL="968375" lvl="1" indent="-514350">
              <a:buFont typeface="+mj-lt"/>
              <a:buAutoNum type="alphaLcParenR"/>
            </a:pPr>
            <a:r>
              <a:rPr lang="zh-CN" altLang="en-US" dirty="0">
                <a:latin typeface="+mj-ea"/>
                <a:ea typeface="+mj-ea"/>
              </a:rPr>
              <a:t>用手指在屏幕上操作。</a:t>
            </a:r>
            <a:endParaRPr lang="zh-CN" altLang="en-US" dirty="0">
              <a:latin typeface="+mj-ea"/>
              <a:ea typeface="+mj-ea"/>
            </a:endParaRPr>
          </a:p>
          <a:p>
            <a:pPr marL="968375" lvl="1" indent="-514350">
              <a:buFont typeface="+mj-lt"/>
              <a:buAutoNum type="alphaLcParenR"/>
            </a:pPr>
            <a:r>
              <a:rPr lang="zh-CN" altLang="en-US" dirty="0">
                <a:latin typeface="+mj-ea"/>
                <a:ea typeface="+mj-ea"/>
              </a:rPr>
              <a:t>带上专用手套，启动摄像头，用手势操作。</a:t>
            </a:r>
            <a:endParaRPr lang="zh-CN" altLang="en-US" dirty="0">
              <a:latin typeface="+mj-ea"/>
              <a:ea typeface="+mj-ea"/>
            </a:endParaRPr>
          </a:p>
          <a:p>
            <a:pPr marL="968375" lvl="1" indent="-514350">
              <a:buFont typeface="+mj-lt"/>
              <a:buAutoNum type="alphaLcParenR"/>
            </a:pPr>
            <a:r>
              <a:rPr lang="zh-CN" altLang="en-US" dirty="0">
                <a:latin typeface="+mj-ea"/>
                <a:ea typeface="+mj-ea"/>
              </a:rPr>
              <a:t>语音。</a:t>
            </a:r>
            <a:endParaRPr lang="zh-CN" altLang="en-US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如果你要在电脑前工作</a:t>
            </a:r>
            <a:r>
              <a:rPr lang="en-US" altLang="zh-CN" dirty="0" smtClean="0">
                <a:latin typeface="+mj-ea"/>
                <a:ea typeface="+mj-ea"/>
              </a:rPr>
              <a:t>30</a:t>
            </a:r>
            <a:r>
              <a:rPr lang="zh-CN" altLang="en-US" dirty="0" smtClean="0">
                <a:latin typeface="+mj-ea"/>
                <a:ea typeface="+mj-ea"/>
              </a:rPr>
              <a:t>分钟</a:t>
            </a:r>
            <a:r>
              <a:rPr lang="zh-CN" altLang="en-US" dirty="0">
                <a:latin typeface="+mj-ea"/>
                <a:ea typeface="+mj-ea"/>
              </a:rPr>
              <a:t>呢？</a:t>
            </a:r>
            <a:endParaRPr lang="zh-CN" altLang="en-US" dirty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8</a:t>
            </a:r>
            <a:r>
              <a:rPr lang="zh-CN" altLang="en-US" dirty="0">
                <a:latin typeface="+mj-ea"/>
                <a:ea typeface="+mj-ea"/>
              </a:rPr>
              <a:t>小时呢？</a:t>
            </a:r>
            <a:endParaRPr lang="zh-CN" altLang="en-US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有时连简单的消息框都设计不好</a:t>
            </a:r>
            <a:endParaRPr lang="zh-CN" altLang="en-US" smtClean="0"/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1506080" y="5334156"/>
            <a:ext cx="3056088" cy="12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 lIns="90187" tIns="45094" rIns="90187" bIns="45094">
            <a:spAutoFit/>
          </a:bodyPr>
          <a:lstStyle>
            <a:lvl1pPr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软件人员经常编写出“劣质”的消息框，例如措词生硬、幼稚、蹩脚，甚至有文字、语法错误；消息文本、图形标志和命令按钮在语义上不一致。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670725" name="Picture 5" descr="bad-delete-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07" y="1421173"/>
            <a:ext cx="22002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26" name="Picture 6" descr="bad-delete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805" y="1421173"/>
            <a:ext cx="2128838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27" name="Picture 7" descr="bad-delelte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07" y="2629260"/>
            <a:ext cx="22002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28" name="Picture 8" descr="bad-delete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806" y="2557823"/>
            <a:ext cx="22002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Rectangle 10"/>
          <p:cNvSpPr>
            <a:spLocks noChangeArrowheads="1"/>
          </p:cNvSpPr>
          <p:nvPr/>
        </p:nvSpPr>
        <p:spPr bwMode="auto">
          <a:xfrm>
            <a:off x="6216648" y="2658939"/>
            <a:ext cx="210990" cy="22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 lIns="90187" tIns="45094" rIns="90187" bIns="45094" anchor="ctr">
            <a:spAutoFit/>
          </a:bodyPr>
          <a:lstStyle>
            <a:lvl1pPr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9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25" name="Rectangle 11"/>
          <p:cNvSpPr>
            <a:spLocks noChangeArrowheads="1"/>
          </p:cNvSpPr>
          <p:nvPr/>
        </p:nvSpPr>
        <p:spPr bwMode="auto">
          <a:xfrm>
            <a:off x="1524001" y="3296366"/>
            <a:ext cx="18473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26" name="Rectangle 12"/>
          <p:cNvSpPr>
            <a:spLocks noChangeArrowheads="1"/>
          </p:cNvSpPr>
          <p:nvPr/>
        </p:nvSpPr>
        <p:spPr bwMode="auto">
          <a:xfrm>
            <a:off x="6216648" y="4651251"/>
            <a:ext cx="210990" cy="22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 lIns="90187" tIns="45094" rIns="90187" bIns="45094" anchor="ctr">
            <a:spAutoFit/>
          </a:bodyPr>
          <a:lstStyle>
            <a:lvl1pPr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9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70733" name="Picture 13" descr="good-delete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480" y="2139512"/>
            <a:ext cx="28146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34" name="Picture 14" descr="good-alert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80" y="3966723"/>
            <a:ext cx="2840038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35" name="Picture 15" descr="bad-alert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07" y="3978635"/>
            <a:ext cx="227012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36" name="Picture 16" descr="bad-alert-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056" y="3978636"/>
            <a:ext cx="22320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1" name="Line 17"/>
          <p:cNvSpPr>
            <a:spLocks noChangeShapeType="1"/>
          </p:cNvSpPr>
          <p:nvPr/>
        </p:nvSpPr>
        <p:spPr bwMode="auto">
          <a:xfrm>
            <a:off x="4960938" y="1408729"/>
            <a:ext cx="0" cy="5292000"/>
          </a:xfrm>
          <a:prstGeom prst="line">
            <a:avLst/>
          </a:prstGeom>
          <a:noFill/>
          <a:ln w="25400">
            <a:solidFill>
              <a:srgbClr val="EB7C11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670738" name="Picture 18" descr="notify-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07" y="5310547"/>
            <a:ext cx="232727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39" name="Picture 19" descr="notify-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531" y="5274035"/>
            <a:ext cx="2384425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740" name="Text Box 20"/>
          <p:cNvSpPr txBox="1">
            <a:spLocks noChangeArrowheads="1"/>
          </p:cNvSpPr>
          <p:nvPr/>
        </p:nvSpPr>
        <p:spPr bwMode="auto">
          <a:xfrm>
            <a:off x="3685275" y="1451038"/>
            <a:ext cx="1059764" cy="36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 lIns="90187" tIns="45094" rIns="90187" bIns="45094">
            <a:spAutoFit/>
          </a:bodyPr>
          <a:lstStyle>
            <a:lvl1pPr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800" b="1" dirty="0">
                <a:solidFill>
                  <a:srgbClr val="EB7C11"/>
                </a:solidFill>
                <a:ea typeface="宋体" panose="02010600030101010101" pitchFamily="2" charset="-122"/>
              </a:rPr>
              <a:t>好的</a:t>
            </a:r>
            <a:endParaRPr lang="zh-CN" altLang="en-US" sz="1800" b="1" dirty="0">
              <a:solidFill>
                <a:srgbClr val="EB7C11"/>
              </a:solidFill>
              <a:ea typeface="宋体" panose="02010600030101010101" pitchFamily="2" charset="-122"/>
            </a:endParaRPr>
          </a:p>
        </p:txBody>
      </p:sp>
      <p:sp>
        <p:nvSpPr>
          <p:cNvPr id="670741" name="Text Box 21"/>
          <p:cNvSpPr txBox="1">
            <a:spLocks noChangeArrowheads="1"/>
          </p:cNvSpPr>
          <p:nvPr/>
        </p:nvSpPr>
        <p:spPr bwMode="auto">
          <a:xfrm>
            <a:off x="4959352" y="1453754"/>
            <a:ext cx="865905" cy="36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 lIns="90187" tIns="45094" rIns="90187" bIns="45094">
            <a:spAutoFit/>
          </a:bodyPr>
          <a:lstStyle>
            <a:lvl1pPr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800" b="1" dirty="0">
                <a:solidFill>
                  <a:srgbClr val="EB7C11"/>
                </a:solidFill>
                <a:ea typeface="宋体" panose="02010600030101010101" pitchFamily="2" charset="-122"/>
              </a:rPr>
              <a:t>差的</a:t>
            </a:r>
            <a:endParaRPr lang="zh-CN" altLang="en-US" sz="1800" b="1" dirty="0">
              <a:solidFill>
                <a:srgbClr val="EB7C11"/>
              </a:solidFill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0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0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40" grpId="0"/>
      <p:bldP spid="6707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Content Placeholder 3" descr="image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3297" y="912300"/>
            <a:ext cx="6260727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85783" y="5002075"/>
            <a:ext cx="115817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</a:rPr>
              <a:t>汤姆</a:t>
            </a:r>
            <a:r>
              <a:rPr lang="en-US" altLang="zh-CN" sz="2000" dirty="0">
                <a:latin typeface="+mn-ea"/>
              </a:rPr>
              <a:t>·</a:t>
            </a:r>
            <a:r>
              <a:rPr lang="zh-CN" altLang="en-US" sz="2000" dirty="0">
                <a:latin typeface="+mn-ea"/>
              </a:rPr>
              <a:t>克鲁斯在电影</a:t>
            </a:r>
            <a:r>
              <a:rPr lang="en-US" altLang="zh-CN" sz="2000" dirty="0">
                <a:latin typeface="+mn-ea"/>
              </a:rPr>
              <a:t>《Minority Report》 (</a:t>
            </a:r>
            <a:r>
              <a:rPr lang="zh-CN" altLang="en-US" sz="2000" dirty="0">
                <a:latin typeface="+mn-ea"/>
              </a:rPr>
              <a:t>少数派报告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用手势控制电脑的场景</a:t>
            </a:r>
            <a:r>
              <a:rPr lang="en-US" altLang="zh-CN" sz="2000" dirty="0">
                <a:latin typeface="+mn-ea"/>
              </a:rPr>
              <a:t>:</a:t>
            </a:r>
            <a:r>
              <a:rPr lang="zh-CN" altLang="en-US" sz="2000" dirty="0">
                <a:latin typeface="+mn-ea"/>
              </a:rPr>
              <a:t>伸伸胳膊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做个手势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就可以把大屏幕上面的资料搬来搬去，非常潇洒。 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</a:rPr>
              <a:t>但是在拍电影的时候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要反复拍多组镜头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汤姆同学反复地伸胳膊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挥手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挥手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挥手</a:t>
            </a:r>
            <a:r>
              <a:rPr lang="en-US" altLang="zh-CN" sz="2000" dirty="0">
                <a:latin typeface="+mn-ea"/>
              </a:rPr>
              <a:t>… </a:t>
            </a:r>
            <a:r>
              <a:rPr lang="zh-CN" altLang="en-US" sz="2000" dirty="0">
                <a:latin typeface="+mn-ea"/>
              </a:rPr>
              <a:t>终于受不了了</a:t>
            </a:r>
            <a:r>
              <a:rPr lang="en-US" altLang="zh-CN" sz="2000" dirty="0">
                <a:latin typeface="+mn-ea"/>
              </a:rPr>
              <a:t>,  </a:t>
            </a:r>
            <a:r>
              <a:rPr lang="zh-CN" altLang="en-US" sz="2000" dirty="0">
                <a:latin typeface="+mn-ea"/>
              </a:rPr>
              <a:t>胳膊都抬不起来了。 后来剧组只好用细钢丝线把他的手臂吊起来</a:t>
            </a:r>
            <a:r>
              <a:rPr lang="en-US" altLang="zh-CN" sz="2000" dirty="0">
                <a:latin typeface="+mn-ea"/>
              </a:rPr>
              <a:t>, </a:t>
            </a:r>
            <a:r>
              <a:rPr lang="zh-CN" altLang="en-US" sz="2000" dirty="0">
                <a:latin typeface="+mn-ea"/>
              </a:rPr>
              <a:t>才完成那些动作的拍摄。</a:t>
            </a:r>
            <a:endParaRPr lang="zh-CN" altLang="en-US" sz="20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7"/>
          <p:cNvSpPr txBox="1"/>
          <p:nvPr/>
        </p:nvSpPr>
        <p:spPr>
          <a:xfrm>
            <a:off x="4944595" y="196911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/>
              <a:t>人机交互方式</a:t>
            </a:r>
            <a:endParaRPr lang="zh-CN" altLang="en-US" sz="3000" dirty="0"/>
          </a:p>
        </p:txBody>
      </p:sp>
      <p:sp>
        <p:nvSpPr>
          <p:cNvPr id="7" name="Object 209"/>
          <p:cNvSpPr txBox="1"/>
          <p:nvPr/>
        </p:nvSpPr>
        <p:spPr>
          <a:xfrm>
            <a:off x="4950946" y="956836"/>
            <a:ext cx="5469940" cy="71464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界面设计的原则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4549308" y="4105399"/>
            <a:ext cx="395287" cy="431800"/>
          </a:xfrm>
          <a:prstGeom prst="sun">
            <a:avLst>
              <a:gd name="adj" fmla="val 25000"/>
            </a:avLst>
          </a:prstGeom>
          <a:solidFill>
            <a:srgbClr val="EB7C1F"/>
          </a:solidFill>
          <a:ln>
            <a:noFill/>
          </a:ln>
        </p:spPr>
        <p:txBody>
          <a:bodyPr wrap="none" lIns="107950" tIns="53975" rIns="107950" bIns="53975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Object 207"/>
          <p:cNvSpPr txBox="1"/>
          <p:nvPr/>
        </p:nvSpPr>
        <p:spPr>
          <a:xfrm>
            <a:off x="4957297" y="298873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/>
              <a:t>界面设计的过程</a:t>
            </a:r>
            <a:endParaRPr lang="zh-CN" altLang="en-US" sz="3000" dirty="0"/>
          </a:p>
        </p:txBody>
      </p:sp>
      <p:sp>
        <p:nvSpPr>
          <p:cNvPr id="9" name="Object 207"/>
          <p:cNvSpPr txBox="1"/>
          <p:nvPr/>
        </p:nvSpPr>
        <p:spPr>
          <a:xfrm>
            <a:off x="4950946" y="400835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 smtClean="0"/>
              <a:t>界面设计的要素</a:t>
            </a:r>
            <a:endParaRPr lang="zh-CN" altLang="en-US" sz="3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）系统响应时间 （ </a:t>
            </a:r>
            <a:r>
              <a:rPr lang="en-US" altLang="zh-CN" smtClean="0"/>
              <a:t>Response time</a:t>
            </a:r>
            <a:r>
              <a:rPr lang="zh-CN" altLang="en-US" smtClean="0"/>
              <a:t> ）</a:t>
            </a:r>
            <a:endParaRPr lang="zh-CN" altLang="en-US" smtClean="0"/>
          </a:p>
        </p:txBody>
      </p:sp>
      <p:sp>
        <p:nvSpPr>
          <p:cNvPr id="4505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系统响应时间指从用户执行某个控制动作（如按回车键或点鼠标）到软件作出响应（期望的输出或动作）的时间。</a:t>
            </a:r>
            <a:endParaRPr lang="zh-CN" altLang="en-US" smtClean="0"/>
          </a:p>
          <a:p>
            <a:r>
              <a:rPr lang="zh-CN" altLang="en-US" smtClean="0"/>
              <a:t>时间长度：系统响应时间长会使用户感到不安和沮丧。人的一般容忍度为</a:t>
            </a:r>
            <a:r>
              <a:rPr lang="en-US" altLang="zh-CN" smtClean="0"/>
              <a:t>15</a:t>
            </a:r>
            <a:r>
              <a:rPr lang="zh-CN" altLang="en-US" smtClean="0"/>
              <a:t>秒。</a:t>
            </a:r>
            <a:endParaRPr lang="zh-CN" altLang="en-US" smtClean="0"/>
          </a:p>
          <a:p>
            <a:r>
              <a:rPr lang="zh-CN" altLang="en-US" smtClean="0"/>
              <a:t>可变性：稳定的响应时间（如</a:t>
            </a:r>
            <a:r>
              <a:rPr lang="en-US" altLang="zh-CN" smtClean="0"/>
              <a:t>1</a:t>
            </a:r>
            <a:r>
              <a:rPr lang="zh-CN" altLang="en-US" smtClean="0"/>
              <a:t>秒）比不定的响应时间（如</a:t>
            </a:r>
            <a:r>
              <a:rPr lang="en-US" altLang="zh-CN" smtClean="0"/>
              <a:t>0.1</a:t>
            </a:r>
            <a:r>
              <a:rPr lang="zh-CN" altLang="en-US" smtClean="0"/>
              <a:t>秒到</a:t>
            </a:r>
            <a:r>
              <a:rPr lang="en-US" altLang="zh-CN" smtClean="0"/>
              <a:t>2.5</a:t>
            </a:r>
            <a:r>
              <a:rPr lang="zh-CN" altLang="en-US" smtClean="0"/>
              <a:t>秒）要好。用户往往比较敏感，总是关心界面背后是否发生了异常。 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及时反馈操作信息</a:t>
            </a:r>
            <a:endParaRPr lang="zh-CN" altLang="en-US" smtClean="0"/>
          </a:p>
        </p:txBody>
      </p:sp>
      <p:sp>
        <p:nvSpPr>
          <p:cNvPr id="69632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当用户进行某项操作后，如果过了一会儿（几秒钟）用户界面一点反应都没有，这将使用户感到迷茫和不安，因为他不知道是自己操作错了还是软件死机了。</a:t>
            </a:r>
            <a:endParaRPr lang="zh-CN" altLang="en-US" smtClean="0"/>
          </a:p>
          <a:p>
            <a:r>
              <a:rPr lang="zh-CN" altLang="en-US" smtClean="0"/>
              <a:t>及时反馈信息很重要，至少要让用户心里有数，知道该任务处理得怎么样了，有什么样的结果。</a:t>
            </a:r>
            <a:endParaRPr lang="zh-CN" altLang="en-US" smtClean="0"/>
          </a:p>
          <a:p>
            <a:r>
              <a:rPr lang="zh-CN" altLang="en-US" smtClean="0"/>
              <a:t>例如下载一个文件，界面上应当显示“百分比”或相关数字来表示下载的进度，否则人们不知道要等待多少时间。如果某些事务处理不能提供进度等数据，那么至少要给出提示信息如“正在处理，请等待</a:t>
            </a:r>
            <a:r>
              <a:rPr lang="en-US" altLang="zh-CN" smtClean="0"/>
              <a:t>…”</a:t>
            </a:r>
            <a:r>
              <a:rPr lang="zh-CN" altLang="en-US" smtClean="0"/>
              <a:t>。最好是提供合适的动画，让用户明白软件正在干活、没有死机。</a:t>
            </a:r>
            <a:endParaRPr lang="zh-CN" altLang="en-US" smtClean="0"/>
          </a:p>
          <a:p>
            <a:pPr lvl="1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32772" name="Picture 4" descr="progressba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09" y="5599114"/>
            <a:ext cx="604837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示例</a:t>
            </a:r>
            <a:endParaRPr lang="zh-CN" altLang="en-US" smtClean="0"/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3325297" y="6312657"/>
            <a:ext cx="7669212" cy="39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lIns="90187" tIns="45094" rIns="90187" bIns="45094">
            <a:spAutoFit/>
          </a:bodyPr>
          <a:lstStyle>
            <a:lvl1pPr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dirty="0">
                <a:latin typeface="+mn-ea"/>
              </a:rPr>
              <a:t>专业软件一般都要提供反馈操作信息的窗口区域。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48133" name="Picture 6" descr="main_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421" y="827498"/>
            <a:ext cx="6015179" cy="524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r>
              <a:rPr lang="zh-CN" altLang="en-US" smtClean="0"/>
              <a:t>）帮助设施（ </a:t>
            </a:r>
            <a:r>
              <a:rPr lang="en-US" altLang="zh-CN" smtClean="0"/>
              <a:t>Help facilities </a:t>
            </a:r>
            <a:r>
              <a:rPr lang="zh-CN" altLang="en-US" smtClean="0"/>
              <a:t>） </a:t>
            </a:r>
            <a:endParaRPr lang="zh-CN" altLang="en-US" smtClean="0"/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关于帮助设施，在设计时须考虑如下问题：</a:t>
            </a:r>
            <a:endParaRPr lang="zh-CN" altLang="en-US" smtClean="0"/>
          </a:p>
          <a:p>
            <a:pPr lvl="1"/>
            <a:r>
              <a:rPr lang="zh-CN" altLang="en-US" smtClean="0"/>
              <a:t>在系统交互时，是否总能得到各种系统功能的帮助？是提供部分功能的帮助还是提供全部功能的帮助。</a:t>
            </a:r>
            <a:endParaRPr lang="zh-CN" altLang="en-US" smtClean="0"/>
          </a:p>
          <a:p>
            <a:pPr lvl="1"/>
            <a:r>
              <a:rPr lang="zh-CN" altLang="en-US" smtClean="0"/>
              <a:t>用户怎样请求帮助？使用帮助菜单、特殊功能键还是</a:t>
            </a:r>
            <a:r>
              <a:rPr lang="en-US" altLang="zh-CN" smtClean="0"/>
              <a:t>HELP</a:t>
            </a:r>
            <a:r>
              <a:rPr lang="zh-CN" altLang="en-US" smtClean="0"/>
              <a:t>命令。</a:t>
            </a:r>
            <a:endParaRPr lang="zh-CN" altLang="en-US" smtClean="0"/>
          </a:p>
          <a:p>
            <a:pPr lvl="1"/>
            <a:r>
              <a:rPr lang="zh-CN" altLang="en-US" smtClean="0"/>
              <a:t>怎样表示帮助？在另一个窗口中、指出参考某个文档（不是理想的方法）还是在屏幕特定位置的简单提示。</a:t>
            </a:r>
            <a:endParaRPr lang="zh-CN" altLang="en-US" smtClean="0"/>
          </a:p>
          <a:p>
            <a:pPr lvl="1"/>
            <a:r>
              <a:rPr lang="zh-CN" altLang="en-US" smtClean="0"/>
              <a:t>用户怎样回到正常的交互方式？可做的选择有：屏幕上显示返回键、功能键或控制序列。</a:t>
            </a:r>
            <a:endParaRPr lang="zh-CN" altLang="en-US" smtClean="0"/>
          </a:p>
          <a:p>
            <a:pPr lvl="1"/>
            <a:r>
              <a:rPr lang="zh-CN" altLang="en-US" smtClean="0"/>
              <a:t>怎样构造帮助信息？是平面式（所有信息均通过关键字来访问）、分层式（用户可以进一步查询得到更详细的信息）还是超文本式。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）出错处理（ </a:t>
            </a:r>
            <a:r>
              <a:rPr lang="en-US" altLang="zh-CN" dirty="0"/>
              <a:t>Error handling </a:t>
            </a:r>
            <a:r>
              <a:rPr lang="zh-CN" altLang="en-US" dirty="0"/>
              <a:t>）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001" y="1353458"/>
            <a:ext cx="7253806" cy="5288241"/>
          </a:xfrm>
        </p:spPr>
        <p:txBody>
          <a:bodyPr/>
          <a:lstStyle/>
          <a:p>
            <a:r>
              <a:rPr lang="zh-CN" altLang="en-US" dirty="0"/>
              <a:t>交互系统给出的出错消息和警告应具备以下特征：</a:t>
            </a:r>
            <a:endParaRPr lang="zh-CN" altLang="en-US" dirty="0"/>
          </a:p>
          <a:p>
            <a:pPr lvl="1"/>
            <a:r>
              <a:rPr lang="zh-CN" altLang="en-US" dirty="0"/>
              <a:t>消息以用户可以理解的术语描述问题。</a:t>
            </a:r>
            <a:endParaRPr lang="zh-CN" altLang="en-US" dirty="0"/>
          </a:p>
          <a:p>
            <a:pPr lvl="1"/>
            <a:r>
              <a:rPr lang="zh-CN" altLang="en-US" dirty="0"/>
              <a:t>消息应提供如何从错误中恢复的建议性意见。</a:t>
            </a:r>
            <a:endParaRPr lang="zh-CN" altLang="en-US" dirty="0"/>
          </a:p>
          <a:p>
            <a:pPr lvl="1"/>
            <a:r>
              <a:rPr lang="zh-CN" altLang="en-US" dirty="0"/>
              <a:t>消息应指出错误可能导致哪些不良后果（比如破坏数），以便用户检查是否出现了这些情况或帮助用户进行改正。</a:t>
            </a:r>
            <a:endParaRPr lang="zh-CN" altLang="en-US" dirty="0"/>
          </a:p>
          <a:p>
            <a:pPr lvl="1"/>
            <a:r>
              <a:rPr lang="zh-CN" altLang="en-US" dirty="0"/>
              <a:t>消息应伴随着视觉或听觉上的提示，也就是说，显示消息时应该伴随警告声或者消息用闪耀方式，或明显表示错误的颜色显示。</a:t>
            </a:r>
            <a:endParaRPr lang="zh-CN" altLang="en-US" dirty="0"/>
          </a:p>
          <a:p>
            <a:pPr lvl="1"/>
            <a:r>
              <a:rPr lang="zh-CN" altLang="en-US" dirty="0"/>
              <a:t>消息应是“非批评性的”（</a:t>
            </a:r>
            <a:r>
              <a:rPr lang="en-US" altLang="zh-CN" dirty="0"/>
              <a:t>nonjudgmental</a:t>
            </a:r>
            <a:r>
              <a:rPr lang="zh-CN" altLang="en-US" dirty="0"/>
              <a:t>），即不能指责用户。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226323" y="1698471"/>
          <a:ext cx="36195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Image" r:id="rId1" imgW="3619500" imgH="1447800" progId="Photoshop.Image.9">
                  <p:embed/>
                </p:oleObj>
              </mc:Choice>
              <mc:Fallback>
                <p:oleObj name="Image" r:id="rId1" imgW="3619500" imgH="1447800" progId="Photoshop.Image.9">
                  <p:embed/>
                  <p:pic>
                    <p:nvPicPr>
                      <p:cNvPr id="0" name="图片 287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6323" y="1698471"/>
                        <a:ext cx="36195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8226323" y="4118614"/>
          <a:ext cx="36195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9" name="Image" r:id="rId3" imgW="3619500" imgH="1803400" progId="Photoshop.Image.9">
                  <p:embed/>
                </p:oleObj>
              </mc:Choice>
              <mc:Fallback>
                <p:oleObj name="Image" r:id="rId3" imgW="3619500" imgH="1803400" progId="Photoshop.Image.9">
                  <p:embed/>
                  <p:pic>
                    <p:nvPicPr>
                      <p:cNvPr id="0" name="图片 287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6323" y="4118614"/>
                        <a:ext cx="3619500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防错处理</a:t>
            </a:r>
            <a:endParaRPr lang="zh-CN" altLang="en-US" smtClean="0"/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在设计界面时必须考虑防错处理，目的是让用户不必为避免犯错误而提心吊胆、小心翼翼地操作。</a:t>
            </a:r>
            <a:endParaRPr lang="zh-CN" altLang="en-US" smtClean="0"/>
          </a:p>
          <a:p>
            <a:r>
              <a:rPr lang="zh-CN" altLang="en-US" smtClean="0"/>
              <a:t>常见的防错处理措施有：</a:t>
            </a:r>
            <a:endParaRPr lang="zh-CN" altLang="en-US" smtClean="0"/>
          </a:p>
          <a:p>
            <a:pPr lvl="1"/>
            <a:r>
              <a:rPr lang="zh-CN" altLang="en-US" smtClean="0"/>
              <a:t>对输入数据进行校验。如果用户输入错误的数据，软件应当识别错误并且提示用户改正数据。</a:t>
            </a:r>
            <a:endParaRPr lang="zh-CN" altLang="en-US" smtClean="0"/>
          </a:p>
          <a:p>
            <a:pPr lvl="1"/>
            <a:r>
              <a:rPr lang="zh-CN" altLang="en-US" smtClean="0"/>
              <a:t>对于在某些情况下不应该使用的菜单项和命令按钮，应当将其“失效”（变成灰色，可见但不可操作）或者“隐藏”。</a:t>
            </a:r>
            <a:endParaRPr lang="zh-CN" altLang="en-US" smtClean="0"/>
          </a:p>
          <a:p>
            <a:pPr lvl="1"/>
            <a:r>
              <a:rPr lang="zh-CN" altLang="en-US" smtClean="0"/>
              <a:t>执行破坏性的操作之前，应当获得用户的确认。</a:t>
            </a:r>
            <a:endParaRPr lang="zh-CN" altLang="en-US" smtClean="0"/>
          </a:p>
          <a:p>
            <a:pPr lvl="1"/>
            <a:r>
              <a:rPr lang="zh-CN" altLang="en-US" smtClean="0"/>
              <a:t>尽量提供</a:t>
            </a:r>
            <a:r>
              <a:rPr lang="en-US" altLang="zh-CN" smtClean="0"/>
              <a:t>Undo</a:t>
            </a:r>
            <a:r>
              <a:rPr lang="zh-CN" altLang="en-US" smtClean="0"/>
              <a:t>功能，用户可以撤销刚才的操作。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讨论</a:t>
            </a:r>
            <a:r>
              <a:rPr lang="en-US" altLang="zh-CN" smtClean="0"/>
              <a:t>: </a:t>
            </a:r>
            <a:r>
              <a:rPr lang="zh-CN" altLang="en-US" smtClean="0"/>
              <a:t>人命关天的改进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在手术室里</a:t>
            </a:r>
            <a:r>
              <a:rPr lang="en-US" altLang="zh-CN" smtClean="0"/>
              <a:t>, </a:t>
            </a:r>
            <a:r>
              <a:rPr lang="zh-CN" altLang="en-US" smtClean="0"/>
              <a:t>麻醉师麻醉的过程中会用到不同的输液药品</a:t>
            </a:r>
            <a:r>
              <a:rPr lang="en-US" altLang="zh-CN" smtClean="0"/>
              <a:t>, </a:t>
            </a:r>
            <a:r>
              <a:rPr lang="zh-CN" altLang="en-US" smtClean="0"/>
              <a:t>有两个管子一模一样</a:t>
            </a:r>
            <a:r>
              <a:rPr lang="en-US" altLang="zh-CN" smtClean="0"/>
              <a:t>, </a:t>
            </a:r>
            <a:r>
              <a:rPr lang="zh-CN" altLang="en-US" smtClean="0"/>
              <a:t>但是有截然不同的用途</a:t>
            </a:r>
            <a:r>
              <a:rPr lang="en-US" altLang="zh-CN" smtClean="0"/>
              <a:t>, </a:t>
            </a:r>
            <a:r>
              <a:rPr lang="zh-CN" altLang="en-US" smtClean="0"/>
              <a:t>这成为不少医疗事故的问题根源所在。</a:t>
            </a:r>
            <a:endParaRPr lang="en-US" altLang="zh-CN" smtClean="0"/>
          </a:p>
          <a:p>
            <a:endParaRPr lang="zh-CN" altLang="en-US" smtClean="0"/>
          </a:p>
          <a:p>
            <a:r>
              <a:rPr lang="zh-CN" altLang="en-US" smtClean="0"/>
              <a:t>怎么改进</a:t>
            </a:r>
            <a:r>
              <a:rPr lang="en-US" altLang="zh-CN" smtClean="0"/>
              <a:t>?  </a:t>
            </a:r>
            <a:endParaRPr lang="en-US" altLang="zh-CN" smtClean="0"/>
          </a:p>
          <a:p>
            <a:pPr lvl="1"/>
            <a:r>
              <a:rPr lang="zh-CN" altLang="en-US" smtClean="0"/>
              <a:t>加强培训</a:t>
            </a:r>
            <a:endParaRPr lang="zh-CN" altLang="en-US" smtClean="0"/>
          </a:p>
          <a:p>
            <a:pPr lvl="1"/>
            <a:r>
              <a:rPr lang="zh-CN" altLang="en-US" smtClean="0"/>
              <a:t>在两个管子上加明显的标记</a:t>
            </a:r>
            <a:endParaRPr lang="zh-CN" altLang="en-US" smtClean="0"/>
          </a:p>
          <a:p>
            <a:pPr lvl="1"/>
            <a:r>
              <a:rPr lang="zh-CN" altLang="en-US" smtClean="0"/>
              <a:t>增加人手</a:t>
            </a:r>
            <a:r>
              <a:rPr lang="en-US" altLang="zh-CN" smtClean="0"/>
              <a:t>, </a:t>
            </a:r>
            <a:r>
              <a:rPr lang="zh-CN" altLang="en-US" smtClean="0"/>
              <a:t>确认步骤</a:t>
            </a:r>
            <a:r>
              <a:rPr lang="en-US" altLang="zh-CN" smtClean="0"/>
              <a:t>, </a:t>
            </a:r>
            <a:r>
              <a:rPr lang="zh-CN" altLang="en-US" smtClean="0"/>
              <a:t>每次操作前多人确认</a:t>
            </a:r>
            <a:endParaRPr lang="zh-CN" altLang="en-US" smtClean="0"/>
          </a:p>
          <a:p>
            <a:pPr lvl="1"/>
            <a:r>
              <a:rPr lang="zh-CN" altLang="en-US" smtClean="0"/>
              <a:t>加重对此类事故的处罚方式</a:t>
            </a:r>
            <a:endParaRPr lang="zh-CN" altLang="en-US" smtClean="0"/>
          </a:p>
          <a:p>
            <a:pPr lvl="1"/>
            <a:r>
              <a:rPr lang="zh-CN" altLang="en-US" smtClean="0"/>
              <a:t>把两个管子的接口做得完全不一样</a:t>
            </a:r>
            <a:r>
              <a:rPr lang="en-US" altLang="zh-CN" smtClean="0"/>
              <a:t>, </a:t>
            </a:r>
            <a:r>
              <a:rPr lang="zh-CN" altLang="en-US" smtClean="0"/>
              <a:t>让犯错误变得不可能</a:t>
            </a:r>
            <a:endParaRPr lang="zh-CN" altLang="en-US" smtClean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r>
              <a:rPr lang="zh-CN" altLang="en-US" smtClean="0"/>
              <a:t>）菜单和命令交互（ </a:t>
            </a:r>
            <a:r>
              <a:rPr lang="en-US" altLang="zh-CN" smtClean="0"/>
              <a:t>Menu and command Interaction</a:t>
            </a:r>
            <a:r>
              <a:rPr lang="zh-CN" altLang="en-US" smtClean="0"/>
              <a:t>） </a:t>
            </a:r>
            <a:endParaRPr lang="zh-CN" altLang="en-US"/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mtClean="0"/>
              <a:t>在提供命令或菜单交互方式时，必须考虑以下设计问题：</a:t>
            </a:r>
            <a:endParaRPr lang="zh-CN" altLang="zh-CN" smtClean="0"/>
          </a:p>
          <a:p>
            <a:pPr lvl="1"/>
            <a:r>
              <a:rPr lang="zh-CN" altLang="zh-CN" smtClean="0"/>
              <a:t>是否每个菜单选项都有对应的命令？</a:t>
            </a:r>
            <a:endParaRPr lang="zh-CN" altLang="zh-CN" smtClean="0"/>
          </a:p>
          <a:p>
            <a:pPr lvl="1"/>
            <a:r>
              <a:rPr lang="zh-CN" altLang="zh-CN" smtClean="0"/>
              <a:t>采用何种命令形式？有</a:t>
            </a:r>
            <a:r>
              <a:rPr lang="en-US" altLang="zh-CN" smtClean="0"/>
              <a:t>3</a:t>
            </a:r>
            <a:r>
              <a:rPr lang="zh-CN" altLang="zh-CN" smtClean="0"/>
              <a:t>种选择：控制序列（例如，</a:t>
            </a:r>
            <a:r>
              <a:rPr lang="en-US" altLang="zh-CN" smtClean="0"/>
              <a:t>Ctrl+P</a:t>
            </a:r>
            <a:r>
              <a:rPr lang="zh-CN" altLang="zh-CN" smtClean="0"/>
              <a:t>），功能键和输入命令。</a:t>
            </a:r>
            <a:endParaRPr lang="zh-CN" altLang="zh-CN" smtClean="0"/>
          </a:p>
          <a:p>
            <a:pPr lvl="1"/>
            <a:r>
              <a:rPr lang="zh-CN" altLang="zh-CN" smtClean="0"/>
              <a:t>学习和记忆命令的难度有多大？忘记了命令怎么办？</a:t>
            </a:r>
            <a:endParaRPr lang="zh-CN" altLang="zh-CN" smtClean="0"/>
          </a:p>
          <a:p>
            <a:pPr lvl="1"/>
            <a:r>
              <a:rPr lang="zh-CN" altLang="zh-CN" smtClean="0"/>
              <a:t>用户是否可以定制或缩写命令？</a:t>
            </a:r>
            <a:endParaRPr lang="zh-CN" altLang="zh-CN" smtClean="0"/>
          </a:p>
          <a:p>
            <a:pPr lvl="1"/>
            <a:r>
              <a:rPr lang="zh-CN" altLang="zh-CN" smtClean="0"/>
              <a:t>在界面环境中菜单标签是否是自解释的？</a:t>
            </a:r>
            <a:endParaRPr lang="zh-CN" altLang="zh-CN" smtClean="0"/>
          </a:p>
          <a:p>
            <a:pPr lvl="1"/>
            <a:r>
              <a:rPr lang="zh-CN" altLang="zh-CN" smtClean="0"/>
              <a:t>子菜单是否与主菜单项所指功能相一致？</a:t>
            </a:r>
            <a:endParaRPr lang="zh-CN" altLang="zh-CN" smtClean="0"/>
          </a:p>
          <a:p>
            <a:pPr lvl="1"/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7"/>
          <p:cNvSpPr txBox="1"/>
          <p:nvPr/>
        </p:nvSpPr>
        <p:spPr>
          <a:xfrm>
            <a:off x="4944595" y="196911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/>
              <a:t>人机交互方式</a:t>
            </a:r>
            <a:endParaRPr lang="zh-CN" altLang="en-US" sz="3000" dirty="0"/>
          </a:p>
        </p:txBody>
      </p:sp>
      <p:sp>
        <p:nvSpPr>
          <p:cNvPr id="7" name="Object 209"/>
          <p:cNvSpPr txBox="1"/>
          <p:nvPr/>
        </p:nvSpPr>
        <p:spPr>
          <a:xfrm>
            <a:off x="4950946" y="956836"/>
            <a:ext cx="5469940" cy="71464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界面设计的原则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9677630" y="6174333"/>
            <a:ext cx="2276264" cy="47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7950" tIns="53975" rIns="107950" bIns="53975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dirty="0">
                <a:solidFill>
                  <a:srgbClr val="EB7C1F"/>
                </a:solidFill>
                <a:latin typeface="+mn-ea"/>
              </a:rPr>
              <a:t>@</a:t>
            </a:r>
            <a:r>
              <a:rPr lang="zh-CN" altLang="en-US" sz="2400" dirty="0" smtClean="0">
                <a:solidFill>
                  <a:srgbClr val="EB7C1F"/>
                </a:solidFill>
                <a:latin typeface="+mn-ea"/>
              </a:rPr>
              <a:t>第</a:t>
            </a:r>
            <a:r>
              <a:rPr lang="en-US" altLang="zh-CN" sz="2400" dirty="0" smtClean="0">
                <a:solidFill>
                  <a:srgbClr val="EB7C1F"/>
                </a:solidFill>
                <a:latin typeface="+mn-ea"/>
              </a:rPr>
              <a:t>6.6</a:t>
            </a:r>
            <a:r>
              <a:rPr lang="zh-CN" altLang="en-US" sz="2400" dirty="0" smtClean="0">
                <a:solidFill>
                  <a:srgbClr val="EB7C1F"/>
                </a:solidFill>
                <a:latin typeface="+mn-ea"/>
              </a:rPr>
              <a:t>章</a:t>
            </a:r>
            <a:r>
              <a:rPr lang="en-US" altLang="zh-CN" sz="2400" dirty="0">
                <a:solidFill>
                  <a:srgbClr val="EB7C1F"/>
                </a:solidFill>
                <a:latin typeface="+mn-ea"/>
              </a:rPr>
              <a:t>.</a:t>
            </a:r>
            <a:r>
              <a:rPr lang="zh-CN" altLang="en-US" sz="2400" dirty="0">
                <a:solidFill>
                  <a:srgbClr val="EB7C1F"/>
                </a:solidFill>
                <a:latin typeface="+mn-ea"/>
              </a:rPr>
              <a:t>教材</a:t>
            </a:r>
            <a:endParaRPr lang="zh-CN" altLang="en-US" sz="2400" dirty="0">
              <a:solidFill>
                <a:srgbClr val="EB7C1F"/>
              </a:solidFill>
              <a:latin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4549308" y="1086889"/>
            <a:ext cx="395287" cy="431800"/>
          </a:xfrm>
          <a:prstGeom prst="sun">
            <a:avLst>
              <a:gd name="adj" fmla="val 25000"/>
            </a:avLst>
          </a:prstGeom>
          <a:solidFill>
            <a:srgbClr val="EB7C1F"/>
          </a:solidFill>
          <a:ln>
            <a:noFill/>
          </a:ln>
        </p:spPr>
        <p:txBody>
          <a:bodyPr wrap="none" lIns="107950" tIns="53975" rIns="107950" bIns="53975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Object 207"/>
          <p:cNvSpPr txBox="1"/>
          <p:nvPr/>
        </p:nvSpPr>
        <p:spPr>
          <a:xfrm>
            <a:off x="4957297" y="298873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/>
              <a:t>界面设计的过程</a:t>
            </a:r>
            <a:endParaRPr lang="zh-CN" altLang="en-US" sz="3000" dirty="0"/>
          </a:p>
        </p:txBody>
      </p:sp>
      <p:sp>
        <p:nvSpPr>
          <p:cNvPr id="9" name="Object 207"/>
          <p:cNvSpPr txBox="1"/>
          <p:nvPr/>
        </p:nvSpPr>
        <p:spPr>
          <a:xfrm>
            <a:off x="4950946" y="4008350"/>
            <a:ext cx="5463589" cy="72199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 smtClean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dirty="0" smtClean="0"/>
              <a:t>界面设计的要素</a:t>
            </a:r>
            <a:endParaRPr lang="zh-CN" altLang="en-US" sz="3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5) </a:t>
            </a:r>
            <a:r>
              <a:rPr lang="zh-CN" altLang="en-US" smtClean="0"/>
              <a:t>可访问性   </a:t>
            </a:r>
            <a:endParaRPr lang="zh-CN" altLang="en-US" dirty="0" smtClean="0"/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应用系统的可访问性</a:t>
            </a:r>
            <a:endParaRPr lang="zh-CN" altLang="zh-CN" smtClean="0"/>
          </a:p>
          <a:p>
            <a:pPr lvl="1"/>
            <a:r>
              <a:rPr lang="zh-CN" altLang="zh-CN" smtClean="0"/>
              <a:t>确保系统界面能让那些身体上面临挑战的用户也易于访问，即，为视觉、听觉、活动性、语音和学习等方面有障碍的用户提供系统的访问机制。</a:t>
            </a:r>
            <a:endParaRPr lang="zh-CN" altLang="zh-CN" smtClean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6</a:t>
            </a:r>
            <a:r>
              <a:rPr lang="zh-CN" altLang="en-US" smtClean="0"/>
              <a:t>）国际化（</a:t>
            </a:r>
            <a:r>
              <a:rPr lang="en-US" altLang="zh-CN" smtClean="0"/>
              <a:t>Internationalization</a:t>
            </a:r>
            <a:r>
              <a:rPr lang="zh-CN" altLang="en-US" smtClean="0"/>
              <a:t>）</a:t>
            </a:r>
            <a:endParaRPr lang="zh-CN" altLang="en-US" dirty="0" smtClean="0"/>
          </a:p>
        </p:txBody>
      </p:sp>
      <p:sp>
        <p:nvSpPr>
          <p:cNvPr id="60419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 smtClean="0"/>
              <a:t>软件的国际化是大势所趋。在设计用户界面的时候应当充分考虑语言和文化的差异。尽可能使用标准的图解方式和国际通行的语言，要求简单易懂，易于翻译，方便不同母语的用户。</a:t>
            </a:r>
            <a:endParaRPr lang="zh-CN" altLang="en-US" sz="1800" dirty="0" smtClean="0"/>
          </a:p>
          <a:p>
            <a:r>
              <a:rPr lang="zh-CN" altLang="en-US" sz="1800" dirty="0" smtClean="0"/>
              <a:t>翻译文字要地道，要符合本地习惯，不能硬翻译，否则太不专业。</a:t>
            </a:r>
            <a:endParaRPr lang="zh-CN" altLang="en-US" sz="1800" dirty="0" smtClean="0"/>
          </a:p>
          <a:p>
            <a:pPr lvl="1"/>
            <a:r>
              <a:rPr lang="en-US" altLang="zh-CN" sz="1800" dirty="0" smtClean="0"/>
              <a:t>MSN Messenger</a:t>
            </a:r>
            <a:r>
              <a:rPr lang="zh-CN" altLang="en-US" sz="1800" dirty="0" smtClean="0"/>
              <a:t>在发送文件的时候，出现：</a:t>
            </a:r>
            <a:endParaRPr lang="zh-CN" altLang="en-US" sz="1800" dirty="0" smtClean="0"/>
          </a:p>
          <a:p>
            <a:pPr lvl="1"/>
            <a:endParaRPr lang="zh-CN" altLang="en-US" sz="1800" dirty="0" smtClean="0"/>
          </a:p>
          <a:p>
            <a:pPr lvl="1"/>
            <a:r>
              <a:rPr lang="zh-CN" altLang="en-US" sz="1800" dirty="0" smtClean="0"/>
              <a:t>明显是汉语中的病句，正确的翻译应该是“文件正在传输，剩余</a:t>
            </a:r>
            <a:r>
              <a:rPr lang="en-US" altLang="zh-CN" sz="1800" dirty="0" smtClean="0"/>
              <a:t>2407 KB”</a:t>
            </a:r>
            <a:r>
              <a:rPr lang="zh-CN" altLang="en-US" sz="1800" dirty="0" smtClean="0"/>
              <a:t>。</a:t>
            </a:r>
            <a:endParaRPr lang="zh-CN" altLang="en-US" sz="1800" dirty="0" smtClean="0"/>
          </a:p>
          <a:p>
            <a:r>
              <a:rPr lang="zh-CN" altLang="en-US" sz="1800" dirty="0" smtClean="0"/>
              <a:t>特别要留意下列元素的国际化问题：</a:t>
            </a:r>
            <a:endParaRPr lang="zh-CN" altLang="en-US" sz="1800" dirty="0" smtClean="0"/>
          </a:p>
          <a:p>
            <a:pPr lvl="1">
              <a:spcAft>
                <a:spcPts val="0"/>
              </a:spcAft>
            </a:pPr>
            <a:r>
              <a:rPr lang="zh-CN" altLang="en-US" sz="1800" dirty="0" smtClean="0"/>
              <a:t>文字－－</a:t>
            </a:r>
            <a:r>
              <a:rPr lang="en-US" altLang="zh-CN" sz="1800" dirty="0" smtClean="0"/>
              <a:t>Unicode</a:t>
            </a:r>
            <a:endParaRPr lang="en-US" altLang="zh-CN" sz="1800" dirty="0" smtClean="0"/>
          </a:p>
          <a:p>
            <a:pPr lvl="1">
              <a:spcAft>
                <a:spcPts val="0"/>
              </a:spcAft>
            </a:pPr>
            <a:r>
              <a:rPr lang="zh-CN" altLang="en-US" sz="1800" dirty="0" smtClean="0"/>
              <a:t>颜色</a:t>
            </a:r>
            <a:endParaRPr lang="en-US" altLang="zh-CN" sz="1800" dirty="0" smtClean="0"/>
          </a:p>
          <a:p>
            <a:pPr lvl="1">
              <a:spcAft>
                <a:spcPts val="0"/>
              </a:spcAft>
            </a:pPr>
            <a:r>
              <a:rPr lang="zh-CN" altLang="en-US" sz="1800" dirty="0" smtClean="0"/>
              <a:t>货币、度量单位</a:t>
            </a:r>
            <a:endParaRPr lang="zh-CN" altLang="en-US" sz="1800" dirty="0" smtClean="0"/>
          </a:p>
          <a:p>
            <a:pPr lvl="1">
              <a:spcAft>
                <a:spcPts val="0"/>
              </a:spcAft>
            </a:pPr>
            <a:r>
              <a:rPr lang="zh-CN" altLang="en-US" sz="1800" dirty="0" smtClean="0"/>
              <a:t>日期格式（如</a:t>
            </a:r>
            <a:r>
              <a:rPr lang="en-US" altLang="zh-CN" sz="1800" dirty="0" smtClean="0"/>
              <a:t>MM/DD/YY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Year-MM-DD</a:t>
            </a:r>
            <a:r>
              <a:rPr lang="zh-CN" altLang="en-US" sz="1800" dirty="0" smtClean="0"/>
              <a:t>等格式）</a:t>
            </a:r>
            <a:endParaRPr lang="zh-CN" altLang="en-US" sz="1800" dirty="0" smtClean="0"/>
          </a:p>
          <a:p>
            <a:pPr lvl="1">
              <a:spcAft>
                <a:spcPts val="0"/>
              </a:spcAft>
            </a:pPr>
            <a:r>
              <a:rPr lang="zh-CN" altLang="en-US" sz="1800" dirty="0" smtClean="0"/>
              <a:t>人的名字、电话号码、通信地址</a:t>
            </a:r>
            <a:endParaRPr lang="zh-CN" altLang="en-US" sz="1800" dirty="0" smtClean="0"/>
          </a:p>
          <a:p>
            <a:pPr lvl="1">
              <a:spcAft>
                <a:spcPts val="0"/>
              </a:spcAft>
            </a:pPr>
            <a:r>
              <a:rPr lang="zh-CN" altLang="en-US" sz="1800" dirty="0" smtClean="0"/>
              <a:t>风俗习惯</a:t>
            </a:r>
            <a:endParaRPr lang="en-US" altLang="zh-CN" sz="1800" dirty="0" smtClean="0"/>
          </a:p>
          <a:p>
            <a:pPr lvl="1">
              <a:spcAft>
                <a:spcPts val="0"/>
              </a:spcAft>
            </a:pPr>
            <a:r>
              <a:rPr lang="zh-CN" altLang="en-US" sz="1800" dirty="0" smtClean="0"/>
              <a:t>阅读顺序或习惯</a:t>
            </a:r>
            <a:endParaRPr lang="zh-CN" altLang="en-US" sz="1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60420" name="Picture 4" descr="生硬的翻译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97" y="2548422"/>
            <a:ext cx="3154363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）合理的布局和合理的色彩</a:t>
            </a:r>
            <a:endParaRPr lang="zh-CN" altLang="en-US" dirty="0" smtClean="0"/>
          </a:p>
        </p:txBody>
      </p:sp>
      <p:sp>
        <p:nvSpPr>
          <p:cNvPr id="57347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合理的布局</a:t>
            </a:r>
            <a:endParaRPr lang="en-US" altLang="zh-CN" smtClean="0"/>
          </a:p>
          <a:p>
            <a:pPr lvl="1"/>
            <a:r>
              <a:rPr lang="zh-CN" altLang="en-US" smtClean="0"/>
              <a:t>界面的总体布局应当有一定的逻辑性，最好能够与工作流程吻合。界面设计人员只有仔细地分析软件的需求，才能提取对界面布局有价值的信息。</a:t>
            </a:r>
            <a:endParaRPr lang="zh-CN" altLang="en-US" smtClean="0"/>
          </a:p>
          <a:p>
            <a:pPr lvl="1"/>
            <a:r>
              <a:rPr lang="zh-CN" altLang="en-US" smtClean="0"/>
              <a:t>窗口（或页面）上的界面元素的布局应当整齐清爽。界面元素应当在水平或者垂直方向对齐，行、列的间距保持一致。</a:t>
            </a:r>
            <a:endParaRPr lang="zh-CN" altLang="en-US" smtClean="0"/>
          </a:p>
          <a:p>
            <a:pPr lvl="2"/>
            <a:r>
              <a:rPr lang="zh-CN" altLang="en-US" smtClean="0"/>
              <a:t>窗体的尺寸要合适，界面元素不应放得太满，边界处需要留有一定的空间，也不可过于宽松，显得零乱。</a:t>
            </a:r>
            <a:endParaRPr lang="zh-CN" altLang="en-US" smtClean="0"/>
          </a:p>
          <a:p>
            <a:pPr lvl="2"/>
            <a:r>
              <a:rPr lang="zh-CN" altLang="en-US" smtClean="0"/>
              <a:t>界面元素需要一致的对齐方式，以避免参差不齐的视觉效果。同类的界面元素尽量保持大小一致，起码要保证高度或宽度的一致（例如命令按钮）。逻辑相关的元素要就近放置，便于用户操作。</a:t>
            </a:r>
            <a:endParaRPr lang="zh-CN" altLang="en-US" smtClean="0"/>
          </a:p>
          <a:p>
            <a:pPr lvl="2"/>
            <a:r>
              <a:rPr lang="zh-CN" altLang="en-US" smtClean="0"/>
              <a:t>要善于利用窗体和界面元素的空白，以及分割用的线条。 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合理的色彩</a:t>
            </a:r>
            <a:endParaRPr lang="zh-CN" altLang="en-US" smtClean="0"/>
          </a:p>
        </p:txBody>
      </p:sp>
      <p:sp>
        <p:nvSpPr>
          <p:cNvPr id="58371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相比于布局，设计合理的色彩就困难多了，因为色彩的组合千变万化，并且人们对颜色的喜好也极不相同。</a:t>
            </a:r>
            <a:endParaRPr lang="zh-CN" altLang="en-US" smtClean="0"/>
          </a:p>
          <a:p>
            <a:pPr lvl="1"/>
            <a:r>
              <a:rPr lang="zh-CN" altLang="en-US" smtClean="0"/>
              <a:t>例如，人们对黑色的理解差异很大。</a:t>
            </a:r>
            <a:endParaRPr lang="zh-CN" altLang="en-US" smtClean="0"/>
          </a:p>
          <a:p>
            <a:r>
              <a:rPr lang="zh-CN" altLang="en-US" smtClean="0"/>
              <a:t>一般规律：</a:t>
            </a:r>
            <a:endParaRPr lang="zh-CN" altLang="en-US" smtClean="0"/>
          </a:p>
          <a:p>
            <a:pPr lvl="1"/>
            <a:r>
              <a:rPr lang="zh-CN" altLang="en-US" smtClean="0"/>
              <a:t>如果不是为了显示真实感的图形和图像，那么应当限制一帧屏幕的色彩数目，因为人们在观察屏幕的时候很难同时记住多种色彩。</a:t>
            </a:r>
            <a:endParaRPr lang="zh-CN" altLang="en-US" smtClean="0"/>
          </a:p>
          <a:p>
            <a:pPr lvl="1"/>
            <a:r>
              <a:rPr lang="zh-CN" altLang="en-US" smtClean="0"/>
              <a:t>应当根据对象的重要性来选择颜色，重要的对象应当用醒目的色彩表示。</a:t>
            </a:r>
            <a:endParaRPr lang="zh-CN" altLang="en-US" smtClean="0"/>
          </a:p>
          <a:p>
            <a:pPr lvl="1"/>
            <a:r>
              <a:rPr lang="zh-CN" altLang="en-US" smtClean="0"/>
              <a:t>使用颜色的时候应当保持一致性，例如错误提示信息用红色表示，正常信息用绿色表示，那么切勿乱用红色和绿色。</a:t>
            </a:r>
            <a:endParaRPr lang="zh-CN" altLang="en-US" smtClean="0"/>
          </a:p>
          <a:p>
            <a:pPr lvl="1"/>
            <a:r>
              <a:rPr lang="zh-CN" altLang="en-US" smtClean="0"/>
              <a:t>在表达信息时，不要过分依赖颜色，因为有些用户可能色盲或色弱。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案例分析－上网助手</a:t>
            </a:r>
            <a:endParaRPr lang="zh-CN" altLang="en-US" smtClean="0"/>
          </a:p>
        </p:txBody>
      </p:sp>
      <p:pic>
        <p:nvPicPr>
          <p:cNvPr id="61443" name="Picture 3" descr="实名搜索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000" y="1553295"/>
            <a:ext cx="11354266" cy="894937"/>
          </a:xfrm>
          <a:prstGeom prst="rect">
            <a:avLst/>
          </a:prstGeom>
          <a:noFill/>
        </p:spPr>
      </p:pic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721724" y="2740118"/>
            <a:ext cx="9063421" cy="39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 lIns="90187" tIns="45094" rIns="90187" bIns="45094">
            <a:spAutoFit/>
          </a:bodyPr>
          <a:lstStyle>
            <a:lvl1pPr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latin typeface="+mn-ea"/>
              </a:rPr>
              <a:t>问： 实名搜索是</a:t>
            </a:r>
            <a:r>
              <a:rPr lang="en-US" altLang="zh-CN" sz="2000">
                <a:latin typeface="+mn-ea"/>
              </a:rPr>
              <a:t>3721</a:t>
            </a:r>
            <a:r>
              <a:rPr lang="zh-CN" altLang="en-US" sz="2000">
                <a:latin typeface="+mn-ea"/>
              </a:rPr>
              <a:t>公司的盛名之作，这个搜索的界面有什么不妥吗？</a:t>
            </a:r>
            <a:endParaRPr lang="zh-CN" altLang="en-US" sz="2000">
              <a:latin typeface="+mn-ea"/>
            </a:endParaRPr>
          </a:p>
        </p:txBody>
      </p:sp>
      <p:sp>
        <p:nvSpPr>
          <p:cNvPr id="664581" name="Text Box 5"/>
          <p:cNvSpPr txBox="1">
            <a:spLocks noChangeArrowheads="1"/>
          </p:cNvSpPr>
          <p:nvPr/>
        </p:nvSpPr>
        <p:spPr bwMode="auto">
          <a:xfrm>
            <a:off x="720135" y="3159219"/>
            <a:ext cx="11033867" cy="180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 lIns="90187" tIns="45094" rIns="90187" bIns="45094">
            <a:spAutoFit/>
          </a:bodyPr>
          <a:lstStyle>
            <a:lvl1pPr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latin typeface="+mn-ea"/>
              </a:rPr>
              <a:t>答：</a:t>
            </a:r>
            <a:endParaRPr lang="zh-CN" altLang="en-US" sz="2000" dirty="0">
              <a:latin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“地址”两字让人费解，让人搞不清楚是住址，还是</a:t>
            </a:r>
            <a:r>
              <a:rPr lang="en-US" altLang="zh-CN" sz="2000" dirty="0">
                <a:latin typeface="+mn-ea"/>
              </a:rPr>
              <a:t>http</a:t>
            </a:r>
            <a:r>
              <a:rPr lang="zh-CN" altLang="en-US" sz="2000" dirty="0">
                <a:latin typeface="+mn-ea"/>
              </a:rPr>
              <a:t>网址？搜索一个名字行不行？</a:t>
            </a:r>
            <a:endParaRPr lang="zh-CN" altLang="en-US" sz="2000" dirty="0">
              <a:latin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“试一试，浏览器地址栏中也可以直接搜索”这句话有点多余（建议换一种提示方式），用户不知道究竟从哪里搜索。 如果从地址栏搜索，那么会跳离上网助手的页面，可能放跑了用户。</a:t>
            </a:r>
            <a:endParaRPr lang="zh-CN" altLang="en-US" sz="2000" dirty="0">
              <a:latin typeface="+mn-ea"/>
            </a:endParaRPr>
          </a:p>
        </p:txBody>
      </p:sp>
      <p:graphicFrame>
        <p:nvGraphicFramePr>
          <p:cNvPr id="66458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2864233" y="5257801"/>
          <a:ext cx="639921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" name="Image" r:id="rId2" imgW="6400800" imgH="1155700" progId="Photoshop.Image.9">
                  <p:embed/>
                </p:oleObj>
              </mc:Choice>
              <mc:Fallback>
                <p:oleObj name="Image" r:id="rId2" imgW="6400800" imgH="1155700" progId="Photoshop.Image.9">
                  <p:embed/>
                  <p:pic>
                    <p:nvPicPr>
                      <p:cNvPr id="0" name="图片 276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4233" y="5257801"/>
                        <a:ext cx="639921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8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）移动界面设计的问题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zh-CN" altLang="en-US" dirty="0" smtClean="0"/>
              <a:t>尺寸小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同时无法展示丰富的内容，界面应简单，只显示重要的内容，操作步骤简单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根据用户的行为特点和位置等信息，智能地显示或推荐用户喜欢的信息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尽可能减少不必要的文本输入</a:t>
            </a:r>
            <a:endParaRPr lang="en-US" altLang="zh-CN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/>
              <a:t>移动设备种类多，界面尺寸不同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要求界面具有自适应性</a:t>
            </a:r>
            <a:endParaRPr lang="en-US" altLang="zh-CN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/>
              <a:t>用户的层次、爱好和习惯众多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易用性要求更高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支持个性化定制，提供个性化服务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67588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796" y="3980087"/>
            <a:ext cx="1971675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376916" y="3816350"/>
            <a:ext cx="1049338" cy="285750"/>
          </a:xfrm>
          <a:custGeom>
            <a:avLst/>
            <a:gdLst>
              <a:gd name="connsiteX0" fmla="*/ 0 w 1048358"/>
              <a:gd name="connsiteY0" fmla="*/ 143247 h 286494"/>
              <a:gd name="connsiteX1" fmla="*/ 318841 w 1048358"/>
              <a:gd name="connsiteY1" fmla="*/ 0 h 286494"/>
              <a:gd name="connsiteX2" fmla="*/ 318841 w 1048358"/>
              <a:gd name="connsiteY2" fmla="*/ 106273 h 286494"/>
              <a:gd name="connsiteX3" fmla="*/ 729515 w 1048358"/>
              <a:gd name="connsiteY3" fmla="*/ 106273 h 286494"/>
              <a:gd name="connsiteX4" fmla="*/ 729515 w 1048358"/>
              <a:gd name="connsiteY4" fmla="*/ 0 h 286494"/>
              <a:gd name="connsiteX5" fmla="*/ 1048358 w 1048358"/>
              <a:gd name="connsiteY5" fmla="*/ 143247 h 286494"/>
              <a:gd name="connsiteX6" fmla="*/ 729515 w 1048358"/>
              <a:gd name="connsiteY6" fmla="*/ 286494 h 286494"/>
              <a:gd name="connsiteX7" fmla="*/ 729515 w 1048358"/>
              <a:gd name="connsiteY7" fmla="*/ 180219 h 286494"/>
              <a:gd name="connsiteX8" fmla="*/ 318841 w 1048358"/>
              <a:gd name="connsiteY8" fmla="*/ 180219 h 286494"/>
              <a:gd name="connsiteX9" fmla="*/ 318841 w 1048358"/>
              <a:gd name="connsiteY9" fmla="*/ 286494 h 286494"/>
              <a:gd name="connsiteX10" fmla="*/ 0 w 1048358"/>
              <a:gd name="connsiteY10" fmla="*/ 143247 h 286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48358" h="286494">
                <a:moveTo>
                  <a:pt x="0" y="143247"/>
                </a:moveTo>
                <a:lnTo>
                  <a:pt x="318841" y="0"/>
                </a:lnTo>
                <a:lnTo>
                  <a:pt x="318841" y="106273"/>
                </a:lnTo>
                <a:lnTo>
                  <a:pt x="729515" y="106273"/>
                </a:lnTo>
                <a:lnTo>
                  <a:pt x="729515" y="0"/>
                </a:lnTo>
                <a:lnTo>
                  <a:pt x="1048358" y="143247"/>
                </a:lnTo>
                <a:lnTo>
                  <a:pt x="729515" y="286494"/>
                </a:lnTo>
                <a:lnTo>
                  <a:pt x="729515" y="180219"/>
                </a:lnTo>
                <a:lnTo>
                  <a:pt x="318841" y="180219"/>
                </a:lnTo>
                <a:lnTo>
                  <a:pt x="318841" y="286494"/>
                </a:lnTo>
                <a:lnTo>
                  <a:pt x="0" y="143247"/>
                </a:lnTo>
              </a:path>
            </a:pathLst>
          </a:custGeom>
          <a:solidFill>
            <a:srgbClr val="EB7C1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91451" y="5200650"/>
            <a:ext cx="1217613" cy="508000"/>
          </a:xfrm>
          <a:custGeom>
            <a:avLst/>
            <a:gdLst>
              <a:gd name="connsiteX0" fmla="*/ 0 w 1216926"/>
              <a:gd name="connsiteY0" fmla="*/ 141646 h 508313"/>
              <a:gd name="connsiteX1" fmla="*/ 1172636 w 1216926"/>
              <a:gd name="connsiteY1" fmla="*/ 0 h 508313"/>
              <a:gd name="connsiteX2" fmla="*/ 1216926 w 1216926"/>
              <a:gd name="connsiteY2" fmla="*/ 366666 h 508313"/>
              <a:gd name="connsiteX3" fmla="*/ 44291 w 1216926"/>
              <a:gd name="connsiteY3" fmla="*/ 508313 h 508313"/>
              <a:gd name="connsiteX4" fmla="*/ 0 w 1216926"/>
              <a:gd name="connsiteY4" fmla="*/ 141646 h 5083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6926" h="508313">
                <a:moveTo>
                  <a:pt x="0" y="141646"/>
                </a:moveTo>
                <a:lnTo>
                  <a:pt x="1172636" y="0"/>
                </a:lnTo>
                <a:lnTo>
                  <a:pt x="1216926" y="366666"/>
                </a:lnTo>
                <a:lnTo>
                  <a:pt x="44291" y="508313"/>
                </a:lnTo>
                <a:lnTo>
                  <a:pt x="0" y="141646"/>
                </a:lnTo>
              </a:path>
            </a:pathLst>
          </a:custGeom>
          <a:solidFill>
            <a:srgbClr val="008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71" y="2755900"/>
            <a:ext cx="2387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62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616200"/>
            <a:ext cx="8509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616200"/>
            <a:ext cx="546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924300"/>
            <a:ext cx="965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24300"/>
            <a:ext cx="11430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2628900"/>
            <a:ext cx="7239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400" y="4102100"/>
            <a:ext cx="8382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3" name="TextBox 1"/>
          <p:cNvSpPr txBox="1">
            <a:spLocks noChangeArrowheads="1"/>
          </p:cNvSpPr>
          <p:nvPr/>
        </p:nvSpPr>
        <p:spPr bwMode="auto">
          <a:xfrm>
            <a:off x="8064500" y="5295901"/>
            <a:ext cx="87203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CN" sz="17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移动中！</a:t>
            </a:r>
            <a:endParaRPr lang="en-US" altLang="zh-CN" sz="17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575" name="TextBox 1"/>
          <p:cNvSpPr txBox="1">
            <a:spLocks noChangeArrowheads="1"/>
          </p:cNvSpPr>
          <p:nvPr/>
        </p:nvSpPr>
        <p:spPr bwMode="auto">
          <a:xfrm>
            <a:off x="445729" y="1012825"/>
            <a:ext cx="2314736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lnSpc>
                <a:spcPts val="4200"/>
              </a:lnSpc>
              <a:buClr>
                <a:srgbClr val="92D050"/>
              </a:buClr>
              <a:buFont typeface="+mj-ea"/>
              <a:buAutoNum type="circleNumDbPlain" startAt="4"/>
            </a:pPr>
            <a:r>
              <a:rPr lang="zh-CN" altLang="en-US" sz="2800" dirty="0">
                <a:latin typeface="+mn-ea"/>
                <a:cs typeface="Times New Roman" panose="02020603050405020304" pitchFamily="18" charset="0"/>
              </a:rPr>
              <a:t>场景的改变</a:t>
            </a:r>
            <a:endParaRPr lang="zh-CN" altLang="en-US" sz="28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endParaRPr lang="en-US" altLang="zh-CN" sz="2800" dirty="0">
              <a:solidFill>
                <a:srgbClr val="0000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BBB6F-535C-4A17-9E83-8CA05728573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举例：简洁的界面</a:t>
            </a:r>
            <a:endParaRPr lang="zh-CN" altLang="en-US" smtClean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130220" y="1373122"/>
            <a:ext cx="11157857" cy="5288241"/>
          </a:xfrm>
        </p:spPr>
        <p:txBody>
          <a:bodyPr/>
          <a:lstStyle/>
          <a:p>
            <a:pPr lvl="1"/>
            <a:r>
              <a:rPr lang="zh-CN" altLang="en-US" dirty="0" smtClean="0"/>
              <a:t>美国西南航空公司的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站和对应的</a:t>
            </a:r>
            <a:r>
              <a:rPr lang="en-US" altLang="zh-CN" dirty="0" smtClean="0"/>
              <a:t>iPhone app</a:t>
            </a:r>
            <a:r>
              <a:rPr lang="zh-CN" altLang="en-US" dirty="0" smtClean="0"/>
              <a:t>比较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iPhone app</a:t>
            </a:r>
            <a:r>
              <a:rPr lang="zh-CN" altLang="en-US" dirty="0" smtClean="0"/>
              <a:t>简洁专注于客户需求：机票预订、登机手续、查询航班状态、查询里程等，再没有其他的多余内容。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69636" name="Picture 2" descr="C:\Documents and Settings\WangLu\桌面\mobilefirst_southwest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17" y="2540893"/>
            <a:ext cx="6369925" cy="412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16523" y="843833"/>
            <a:ext cx="5811683" cy="54737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比如</a:t>
            </a:r>
            <a:r>
              <a:rPr lang="en-US" altLang="zh-CN" dirty="0">
                <a:latin typeface="+mj-ea"/>
                <a:ea typeface="+mj-ea"/>
              </a:rPr>
              <a:t>Path</a:t>
            </a:r>
            <a:r>
              <a:rPr lang="zh-CN" altLang="en-US" dirty="0">
                <a:latin typeface="+mj-ea"/>
                <a:ea typeface="+mj-ea"/>
              </a:rPr>
              <a:t>，它把五个常用的按钮，集成到“</a:t>
            </a:r>
            <a:r>
              <a:rPr lang="en-US" altLang="zh-CN" dirty="0">
                <a:latin typeface="+mj-ea"/>
                <a:ea typeface="+mj-ea"/>
              </a:rPr>
              <a:t>+”</a:t>
            </a:r>
            <a:r>
              <a:rPr lang="zh-CN" altLang="en-US" dirty="0">
                <a:latin typeface="+mj-ea"/>
                <a:ea typeface="+mj-ea"/>
              </a:rPr>
              <a:t>里。点击加号以后，有拍照，音乐等功能。而界面上，打开这个应用，最直观的就是最主要的信息，没有其他的干扰。比如之前有多少人看过我的图片，它把这个信息直接集成在图片右上角，没有占据太多地方，点击之后，可以发表情、评论、直接删除等，做到了隐藏，是个非常干净、漂亮的页面。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70659" name="Picture 4" descr="2BB8B6AA46A484A517850F4F32C5E2231B8CA805049E_340_47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" t="7607" r="7806" b="4286"/>
          <a:stretch>
            <a:fillRect/>
          </a:stretch>
        </p:blipFill>
        <p:spPr bwMode="auto">
          <a:xfrm>
            <a:off x="1322696" y="1043064"/>
            <a:ext cx="3829407" cy="550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43050" y="1052514"/>
            <a:ext cx="9144000" cy="5400675"/>
          </a:xfrm>
          <a:custGeom>
            <a:avLst/>
            <a:gdLst>
              <a:gd name="connsiteX0" fmla="*/ 0 w 9143998"/>
              <a:gd name="connsiteY0" fmla="*/ 0 h 5714998"/>
              <a:gd name="connsiteX1" fmla="*/ 9143998 w 9143998"/>
              <a:gd name="connsiteY1" fmla="*/ 0 h 5714998"/>
              <a:gd name="connsiteX2" fmla="*/ 9143998 w 9143998"/>
              <a:gd name="connsiteY2" fmla="*/ 5714998 h 5714998"/>
              <a:gd name="connsiteX3" fmla="*/ 0 w 9143998"/>
              <a:gd name="connsiteY3" fmla="*/ 5714998 h 5714998"/>
              <a:gd name="connsiteX4" fmla="*/ 0 w 9143998"/>
              <a:gd name="connsiteY4" fmla="*/ 0 h 571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5714998">
                <a:moveTo>
                  <a:pt x="0" y="0"/>
                </a:moveTo>
                <a:lnTo>
                  <a:pt x="9143998" y="0"/>
                </a:lnTo>
                <a:lnTo>
                  <a:pt x="9143998" y="5714998"/>
                </a:lnTo>
                <a:lnTo>
                  <a:pt x="0" y="571499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06" y="1249864"/>
            <a:ext cx="9474200" cy="492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Box 1"/>
          <p:cNvSpPr txBox="1">
            <a:spLocks noChangeArrowheads="1"/>
          </p:cNvSpPr>
          <p:nvPr/>
        </p:nvSpPr>
        <p:spPr bwMode="auto">
          <a:xfrm>
            <a:off x="2011830" y="6084070"/>
            <a:ext cx="2667397" cy="22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400"/>
              </a:lnSpc>
            </a:pPr>
            <a:r>
              <a:rPr lang="en-US" altLang="zh-CN" sz="1600" dirty="0" err="1">
                <a:solidFill>
                  <a:srgbClr val="404040"/>
                </a:solidFill>
                <a:latin typeface="+mn-ea"/>
                <a:cs typeface="Times New Roman" panose="02020603050405020304" pitchFamily="18" charset="0"/>
              </a:rPr>
              <a:t>输入查询条件，出现酒店列表</a:t>
            </a:r>
            <a:endParaRPr lang="en-US" altLang="zh-CN" sz="1600" dirty="0">
              <a:solidFill>
                <a:srgbClr val="40404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4996890" y="6084070"/>
            <a:ext cx="2667397" cy="22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400"/>
              </a:lnSpc>
            </a:pPr>
            <a:r>
              <a:rPr lang="en-US" altLang="zh-CN" sz="1600">
                <a:solidFill>
                  <a:srgbClr val="404040"/>
                </a:solidFill>
                <a:latin typeface="+mn-ea"/>
                <a:cs typeface="Times New Roman" panose="02020603050405020304" pitchFamily="18" charset="0"/>
              </a:rPr>
              <a:t>输入查询条件，出现酒店列表</a:t>
            </a:r>
            <a:endParaRPr lang="en-US" altLang="zh-CN" sz="1600">
              <a:solidFill>
                <a:srgbClr val="40404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1687" name="TextBox 1"/>
          <p:cNvSpPr txBox="1">
            <a:spLocks noChangeArrowheads="1"/>
          </p:cNvSpPr>
          <p:nvPr/>
        </p:nvSpPr>
        <p:spPr bwMode="auto">
          <a:xfrm>
            <a:off x="8406618" y="5921994"/>
            <a:ext cx="2051844" cy="74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355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355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355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355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355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latin typeface="+mn-ea"/>
              </a:rPr>
              <a:t>	</a:t>
            </a:r>
            <a:r>
              <a:rPr lang="en-US" altLang="zh-CN" sz="1600" dirty="0" err="1">
                <a:solidFill>
                  <a:srgbClr val="404040"/>
                </a:solidFill>
                <a:latin typeface="+mn-ea"/>
                <a:cs typeface="Times New Roman" panose="02020603050405020304" pitchFamily="18" charset="0"/>
              </a:rPr>
              <a:t>理解特定用户</a:t>
            </a:r>
            <a:endParaRPr lang="en-US" altLang="zh-CN" sz="1600" dirty="0">
              <a:solidFill>
                <a:srgbClr val="40404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404040"/>
                </a:solidFill>
                <a:latin typeface="+mn-ea"/>
                <a:cs typeface="Times New Roman" panose="02020603050405020304" pitchFamily="18" charset="0"/>
              </a:rPr>
              <a:t>直接出现周边酒店地图</a:t>
            </a:r>
            <a:endParaRPr lang="en-US" altLang="zh-CN" sz="1600" dirty="0">
              <a:solidFill>
                <a:srgbClr val="40404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举例：个性化推荐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FABBB6F-535C-4A17-9E83-8CA05728573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界面设计的原则</a:t>
            </a:r>
            <a:endParaRPr lang="zh-CN" altLang="en-US" smtClean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易学性（</a:t>
            </a:r>
            <a:r>
              <a:rPr lang="en-US" altLang="zh-CN" smtClean="0"/>
              <a:t>Learnability</a:t>
            </a:r>
            <a:r>
              <a:rPr lang="zh-CN" altLang="zh-CN" smtClean="0"/>
              <a:t>）</a:t>
            </a:r>
            <a:endParaRPr lang="en-US" altLang="zh-CN" smtClean="0"/>
          </a:p>
          <a:p>
            <a:pPr lvl="1"/>
            <a:r>
              <a:rPr lang="zh-CN" altLang="zh-CN" smtClean="0"/>
              <a:t>系统应容易学习和掌握，不应对用户有额外的知识和技能要求。</a:t>
            </a:r>
            <a:endParaRPr lang="en-US" altLang="zh-CN" smtClean="0"/>
          </a:p>
          <a:p>
            <a:pPr lvl="1"/>
            <a:r>
              <a:rPr lang="zh-CN" altLang="zh-CN" smtClean="0"/>
              <a:t>用户可以通过两种途径来学习系统，即：系统的联机手册；系统功能的操作演示及例子。</a:t>
            </a:r>
            <a:endParaRPr lang="zh-CN" altLang="zh-CN" smtClean="0"/>
          </a:p>
          <a:p>
            <a:r>
              <a:rPr lang="zh-CN" altLang="zh-CN" smtClean="0"/>
              <a:t>用户熟悉性（</a:t>
            </a:r>
            <a:r>
              <a:rPr lang="en-US" altLang="zh-CN" smtClean="0"/>
              <a:t>User familiarity</a:t>
            </a:r>
            <a:r>
              <a:rPr lang="zh-CN" altLang="zh-CN" smtClean="0"/>
              <a:t>）</a:t>
            </a:r>
            <a:endParaRPr lang="en-US" altLang="zh-CN" smtClean="0"/>
          </a:p>
          <a:p>
            <a:pPr lvl="1"/>
            <a:r>
              <a:rPr lang="zh-CN" altLang="zh-CN" smtClean="0"/>
              <a:t>界面应以用户导向的名称和观念为主，而不是以计算机的概念为主。这能让用户更快地熟悉系统，使用系统。</a:t>
            </a:r>
            <a:endParaRPr lang="zh-CN" altLang="zh-CN" smtClean="0"/>
          </a:p>
          <a:p>
            <a:r>
              <a:rPr lang="zh-CN" altLang="zh-CN" smtClean="0"/>
              <a:t>一致性（</a:t>
            </a:r>
            <a:r>
              <a:rPr lang="en-US" altLang="zh-CN" smtClean="0"/>
              <a:t>Consistency</a:t>
            </a:r>
            <a:r>
              <a:rPr lang="zh-CN" altLang="zh-CN" smtClean="0"/>
              <a:t>）</a:t>
            </a:r>
            <a:endParaRPr lang="en-US" altLang="zh-CN" smtClean="0"/>
          </a:p>
          <a:p>
            <a:pPr lvl="1"/>
            <a:r>
              <a:rPr lang="zh-CN" altLang="zh-CN" smtClean="0"/>
              <a:t>系统的各个界面之间，甚至不同系统之间，应具有相似的界面外观、布局，相似的人机交互方式以及相似的信息显示格式等。</a:t>
            </a:r>
            <a:endParaRPr lang="en-US" altLang="zh-CN" smtClean="0"/>
          </a:p>
          <a:p>
            <a:pPr lvl="1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6" y="1628775"/>
            <a:ext cx="9609645" cy="478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举例：善用隐喻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FABBB6F-535C-4A17-9E83-8CA05728573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创新－－利用移动设备的感知设计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12000" y="1353458"/>
            <a:ext cx="3861677" cy="3778981"/>
          </a:xfrm>
        </p:spPr>
        <p:txBody>
          <a:bodyPr/>
          <a:lstStyle/>
          <a:p>
            <a:r>
              <a:rPr lang="zh-CN" altLang="en-US" dirty="0"/>
              <a:t>多点触控</a:t>
            </a:r>
            <a:endParaRPr lang="zh-CN" altLang="en-US" dirty="0"/>
          </a:p>
          <a:p>
            <a:r>
              <a:rPr lang="zh-CN" altLang="en-US" dirty="0"/>
              <a:t>地理定位</a:t>
            </a:r>
            <a:endParaRPr lang="zh-CN" altLang="en-US" dirty="0"/>
          </a:p>
          <a:p>
            <a:r>
              <a:rPr lang="zh-CN" altLang="en-US" dirty="0"/>
              <a:t>运动方向</a:t>
            </a:r>
            <a:endParaRPr lang="zh-CN" altLang="en-US" dirty="0"/>
          </a:p>
          <a:p>
            <a:r>
              <a:rPr lang="zh-CN" altLang="en-US" dirty="0"/>
              <a:t>手持定向</a:t>
            </a:r>
            <a:endParaRPr lang="zh-CN" altLang="en-US" dirty="0"/>
          </a:p>
          <a:p>
            <a:r>
              <a:rPr lang="zh-CN" altLang="en-US" dirty="0"/>
              <a:t>语音输入</a:t>
            </a:r>
            <a:endParaRPr lang="zh-CN" altLang="en-US" dirty="0"/>
          </a:p>
          <a:p>
            <a:r>
              <a:rPr lang="zh-CN" altLang="en-US" dirty="0"/>
              <a:t>照相摄像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 txBox="1"/>
          <p:nvPr/>
        </p:nvSpPr>
        <p:spPr>
          <a:xfrm>
            <a:off x="4746464" y="1353458"/>
            <a:ext cx="3861677" cy="3778981"/>
          </a:xfrm>
          <a:prstGeom prst="rect">
            <a:avLst/>
          </a:prstGeom>
        </p:spPr>
        <p:txBody>
          <a:bodyPr/>
          <a:lstStyle>
            <a:lvl1pPr marL="446405" indent="-44640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5180" indent="-34798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855" indent="-33845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5825" indent="-3270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实时通知</a:t>
            </a:r>
            <a:endParaRPr lang="zh-CN" altLang="en-US" dirty="0"/>
          </a:p>
          <a:p>
            <a:r>
              <a:rPr lang="zh-CN" altLang="en-US" dirty="0"/>
              <a:t>设备连接</a:t>
            </a:r>
            <a:endParaRPr lang="zh-CN" altLang="en-US" dirty="0"/>
          </a:p>
          <a:p>
            <a:r>
              <a:rPr lang="zh-CN" altLang="en-US" dirty="0"/>
              <a:t>刷卡扫描</a:t>
            </a:r>
            <a:endParaRPr lang="zh-CN" altLang="en-US" dirty="0"/>
          </a:p>
          <a:p>
            <a:r>
              <a:rPr lang="zh-CN" altLang="en-US" dirty="0"/>
              <a:t>电子标签</a:t>
            </a:r>
            <a:endParaRPr lang="zh-CN" altLang="en-US" dirty="0"/>
          </a:p>
          <a:p>
            <a:r>
              <a:rPr lang="zh-CN" altLang="en-US" dirty="0"/>
              <a:t>陀螺仪 </a:t>
            </a:r>
            <a:endParaRPr lang="zh-CN" altLang="en-US" dirty="0"/>
          </a:p>
          <a:p>
            <a:r>
              <a:rPr lang="en-US" altLang="zh-CN" dirty="0"/>
              <a:t>……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79" y="4665101"/>
            <a:ext cx="35433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58" y="4655576"/>
            <a:ext cx="398303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 descr="https://img2.baidu.com/it/u=2877285948,425311255&amp;fm=253&amp;fmt=auto&amp;app=138&amp;f=JPEG?w=500&amp;h=2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541" y="4622376"/>
            <a:ext cx="3555650" cy="199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举例：操作方式的创新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126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12001" y="1353458"/>
            <a:ext cx="5915800" cy="5288241"/>
          </a:xfrm>
        </p:spPr>
        <p:txBody>
          <a:bodyPr/>
          <a:lstStyle/>
          <a:p>
            <a:r>
              <a:rPr lang="zh-CN" altLang="en-US" dirty="0" smtClean="0"/>
              <a:t>比方说，我现在在这个位置，想知道某一些位置有什么好吃的，一种方式是定位了以后，直接就把附近所有东西显示出来。</a:t>
            </a:r>
            <a:endParaRPr lang="zh-CN" altLang="en-US" dirty="0" smtClean="0"/>
          </a:p>
          <a:p>
            <a:r>
              <a:rPr lang="zh-CN" altLang="en-US" dirty="0" smtClean="0"/>
              <a:t>还有一种方式，我的手在上面滑动，它会记录下轨迹，我只滑动这么一个区域，那就只会现显示这个区域内的商户。这种方式特别直观，而且用户想怎么样就怎么样，想画一个五角星就画一个五角星，想画一条线也可以，它只给你想要的地方的那些内容，这就是一种创新。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75779" name="Picture 5" descr="DA11F90AD33740C5C23D32E444E26D6F9CEF3E05049E_316_44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" t="3917" r="7407" b="1904"/>
          <a:stretch>
            <a:fillRect/>
          </a:stretch>
        </p:blipFill>
        <p:spPr bwMode="auto">
          <a:xfrm>
            <a:off x="7709397" y="821506"/>
            <a:ext cx="388778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矩形 1"/>
          <p:cNvSpPr>
            <a:spLocks noChangeArrowheads="1"/>
          </p:cNvSpPr>
          <p:nvPr/>
        </p:nvSpPr>
        <p:spPr bwMode="auto">
          <a:xfrm>
            <a:off x="0" y="5142272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3600" dirty="0">
              <a:solidFill>
                <a:srgbClr val="FFFF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软件界面</a:t>
            </a:r>
            <a:r>
              <a:rPr lang="en-US" altLang="zh-CN" dirty="0" smtClean="0"/>
              <a:t>checklist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146" y="1125260"/>
            <a:ext cx="6644104" cy="5288241"/>
          </a:xfrm>
        </p:spPr>
        <p:txBody>
          <a:bodyPr/>
          <a:lstStyle/>
          <a:p>
            <a:r>
              <a:rPr lang="zh-CN" altLang="en-US" sz="2000" dirty="0" smtClean="0"/>
              <a:t>所选用的</a:t>
            </a:r>
            <a:r>
              <a:rPr lang="zh-CN" altLang="zh-CN" sz="2000" dirty="0" smtClean="0"/>
              <a:t>人机交互方式</a:t>
            </a:r>
            <a:r>
              <a:rPr lang="zh-CN" altLang="en-US" sz="2000" dirty="0" smtClean="0"/>
              <a:t>是否合理，是否有创新？</a:t>
            </a:r>
            <a:endParaRPr lang="en-US" altLang="zh-CN" sz="2000" dirty="0" smtClean="0"/>
          </a:p>
          <a:p>
            <a:r>
              <a:rPr lang="zh-CN" altLang="en-US" sz="2000" dirty="0" smtClean="0"/>
              <a:t>每个界面是否都有系统名称或 </a:t>
            </a:r>
            <a:r>
              <a:rPr lang="en-US" altLang="zh-CN" sz="2000" dirty="0" smtClean="0"/>
              <a:t>logo?</a:t>
            </a:r>
            <a:endParaRPr lang="en-US" altLang="zh-CN" sz="2000" dirty="0" smtClean="0"/>
          </a:p>
          <a:p>
            <a:r>
              <a:rPr lang="zh-CN" altLang="en-US" sz="2000" dirty="0" smtClean="0"/>
              <a:t>界面是否美观？各界面的风格是否一致？</a:t>
            </a:r>
            <a:endParaRPr lang="en-US" altLang="zh-CN" sz="2000" dirty="0" smtClean="0"/>
          </a:p>
          <a:p>
            <a:r>
              <a:rPr lang="zh-CN" altLang="en-US" sz="2000" dirty="0" smtClean="0"/>
              <a:t>中文还是英文，或两者</a:t>
            </a:r>
            <a:r>
              <a:rPr lang="zh-CN" altLang="en-US" sz="2000" dirty="0"/>
              <a:t>都</a:t>
            </a:r>
            <a:r>
              <a:rPr lang="zh-CN" altLang="en-US" sz="2000" dirty="0" smtClean="0"/>
              <a:t>支持？</a:t>
            </a:r>
            <a:endParaRPr lang="en-US" altLang="zh-CN" sz="2000" dirty="0" smtClean="0"/>
          </a:p>
          <a:p>
            <a:r>
              <a:rPr lang="zh-CN" altLang="en-US" sz="2000" dirty="0" smtClean="0"/>
              <a:t>用户是否需要培训？操作是否方便？</a:t>
            </a:r>
            <a:endParaRPr lang="en-US" altLang="zh-CN" sz="2000" dirty="0" smtClean="0"/>
          </a:p>
          <a:p>
            <a:r>
              <a:rPr lang="zh-CN" altLang="en-US" sz="2000" dirty="0" smtClean="0"/>
              <a:t>是否有在线帮助或提示？</a:t>
            </a:r>
            <a:endParaRPr lang="en-US" altLang="zh-CN" sz="2000" dirty="0" smtClean="0"/>
          </a:p>
          <a:p>
            <a:r>
              <a:rPr lang="zh-CN" altLang="en-US" sz="2000" dirty="0" smtClean="0"/>
              <a:t>界面大小能否自适应调整？</a:t>
            </a:r>
            <a:endParaRPr lang="en-US" altLang="zh-CN" sz="2000" dirty="0" smtClean="0"/>
          </a:p>
          <a:p>
            <a:r>
              <a:rPr lang="zh-CN" altLang="en-US" sz="2000" dirty="0" smtClean="0"/>
              <a:t>布局、色彩、字体大小是否合理？</a:t>
            </a:r>
            <a:endParaRPr lang="en-US" altLang="zh-CN" sz="2000" dirty="0" smtClean="0"/>
          </a:p>
          <a:p>
            <a:r>
              <a:rPr lang="zh-CN" altLang="en-US" sz="2000" dirty="0" smtClean="0"/>
              <a:t>界面是否简洁明了？</a:t>
            </a:r>
            <a:endParaRPr lang="en-US" altLang="zh-CN" sz="2000" dirty="0" smtClean="0"/>
          </a:p>
          <a:p>
            <a:r>
              <a:rPr lang="zh-CN" altLang="en-US" sz="2000" dirty="0" smtClean="0"/>
              <a:t>用户的操作都有反馈信息吗？</a:t>
            </a:r>
            <a:endParaRPr lang="en-US" altLang="zh-CN" sz="2000" dirty="0" smtClean="0"/>
          </a:p>
          <a:p>
            <a:r>
              <a:rPr lang="zh-CN" altLang="en-US" sz="2000" dirty="0" smtClean="0"/>
              <a:t>出错信息的说明是否清晰？是否有防错措施？</a:t>
            </a:r>
            <a:endParaRPr lang="en-US" altLang="zh-CN" sz="2000" dirty="0" smtClean="0"/>
          </a:p>
          <a:p>
            <a:r>
              <a:rPr lang="zh-CN" altLang="en-US" sz="2000" dirty="0" smtClean="0"/>
              <a:t>是否从</a:t>
            </a:r>
            <a:r>
              <a:rPr lang="zh-CN" altLang="en-US" sz="2000" dirty="0"/>
              <a:t>用户的角度去</a:t>
            </a:r>
            <a:r>
              <a:rPr lang="zh-CN" altLang="en-US" sz="2000" dirty="0" smtClean="0"/>
              <a:t>思考？软件是否越用越好用？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240250" y="436285"/>
            <a:ext cx="4411319" cy="688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baseline="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sz="2400" dirty="0" smtClean="0">
                <a:solidFill>
                  <a:srgbClr val="EB7C11"/>
                </a:solidFill>
              </a:rPr>
              <a:t>请按此检查大作业的软件界面</a:t>
            </a:r>
            <a:endParaRPr lang="en-US" sz="2400" dirty="0">
              <a:solidFill>
                <a:srgbClr val="EB7C1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612000" y="852013"/>
            <a:ext cx="11157857" cy="5288241"/>
          </a:xfrm>
          <a:solidFill>
            <a:schemeClr val="bg1"/>
          </a:solidFill>
        </p:spPr>
        <p:txBody>
          <a:bodyPr/>
          <a:lstStyle/>
          <a:p>
            <a:r>
              <a:rPr lang="zh-CN" altLang="zh-CN" dirty="0" smtClean="0"/>
              <a:t>减少意外（</a:t>
            </a:r>
            <a:r>
              <a:rPr lang="en-US" altLang="zh-CN" dirty="0" smtClean="0"/>
              <a:t>Minimal surprise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系统功能和行为对用户应是明确、清楚的。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例如：系统有标准的界面；系统不会产生异常的结果，在相同情况下总会有相同的行为；系统有预定的响应时间等。</a:t>
            </a:r>
            <a:endParaRPr lang="zh-CN" altLang="zh-CN" dirty="0" smtClean="0"/>
          </a:p>
          <a:p>
            <a:r>
              <a:rPr lang="zh-CN" altLang="zh-CN" dirty="0" smtClean="0"/>
              <a:t>易恢复性（</a:t>
            </a:r>
            <a:r>
              <a:rPr lang="en-US" altLang="zh-CN" dirty="0" smtClean="0"/>
              <a:t>Recoverability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系统设计应该能够对可能出现的错误进行检测和处理，提供机制允许用户从错误中恢复过来。</a:t>
            </a:r>
            <a:endParaRPr lang="en-US" altLang="zh-CN" dirty="0" smtClean="0"/>
          </a:p>
          <a:p>
            <a:r>
              <a:rPr lang="zh-CN" altLang="zh-CN" dirty="0" smtClean="0"/>
              <a:t>提供用户指南（</a:t>
            </a:r>
            <a:r>
              <a:rPr lang="en-US" altLang="zh-CN" dirty="0" smtClean="0"/>
              <a:t>User guidance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系统应提供及时的用户反馈和帮助功能。</a:t>
            </a:r>
            <a:endParaRPr lang="en-US" altLang="zh-CN" dirty="0" smtClean="0"/>
          </a:p>
          <a:p>
            <a:r>
              <a:rPr lang="zh-CN" altLang="zh-CN" dirty="0" smtClean="0"/>
              <a:t>用户多样性（</a:t>
            </a:r>
            <a:r>
              <a:rPr lang="en-US" altLang="zh-CN" dirty="0" smtClean="0"/>
              <a:t>User diversity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系统应适应各类用户（从偶然型用户、生疏型用户到熟练型用户，直至专家型用户）的使用需要，提供满足其要求的界面形式。</a:t>
            </a:r>
            <a:endParaRPr lang="zh-CN" altLang="zh-CN" dirty="0" smtClean="0"/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从用户的角度去思考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000" y="1196142"/>
            <a:ext cx="11157857" cy="5288241"/>
          </a:xfrm>
        </p:spPr>
        <p:txBody>
          <a:bodyPr/>
          <a:lstStyle/>
          <a:p>
            <a:r>
              <a:rPr lang="zh-CN" altLang="en-US" sz="2200" dirty="0" smtClean="0"/>
              <a:t>福建莆田中国银行水关头支行公布的反假币电子邮箱地址长度超</a:t>
            </a:r>
            <a:r>
              <a:rPr lang="en-US" altLang="zh-CN" sz="2200" dirty="0" smtClean="0"/>
              <a:t>70</a:t>
            </a:r>
            <a:r>
              <a:rPr lang="zh-CN" altLang="en-US" sz="2200" dirty="0" smtClean="0"/>
              <a:t>个字母。该银行工作人员解释称，该地址在内部使用时是中文，和外网衔接会变成一长串代码。有网友根据</a:t>
            </a:r>
            <a:r>
              <a:rPr lang="en-US" altLang="zh-CN" sz="2200" dirty="0" smtClean="0"/>
              <a:t>GBK</a:t>
            </a:r>
            <a:r>
              <a:rPr lang="zh-CN" altLang="en-US" sz="2200" dirty="0" smtClean="0"/>
              <a:t>编码翻译出部分代码对应的汉字为“出纳与现金管理”</a:t>
            </a:r>
            <a:r>
              <a:rPr lang="en-US" altLang="zh-CN" sz="2200" dirty="0" smtClean="0"/>
              <a:t>.</a:t>
            </a:r>
            <a:endParaRPr lang="en-US" altLang="zh-CN" sz="2200" dirty="0" smtClean="0"/>
          </a:p>
          <a:p>
            <a:endParaRPr lang="en-US" altLang="zh-CN" sz="2200" dirty="0"/>
          </a:p>
          <a:p>
            <a:endParaRPr lang="en-US" altLang="zh-CN" sz="2200" dirty="0" smtClean="0"/>
          </a:p>
          <a:p>
            <a:endParaRPr lang="en-US" altLang="zh-CN" sz="2800" dirty="0" smtClean="0"/>
          </a:p>
          <a:p>
            <a:endParaRPr lang="en-US" altLang="zh-CN" sz="2200" dirty="0"/>
          </a:p>
          <a:p>
            <a:pPr>
              <a:lnSpc>
                <a:spcPct val="120000"/>
              </a:lnSpc>
            </a:pPr>
            <a:r>
              <a:rPr lang="zh-CN" altLang="en-US" sz="2200" dirty="0"/>
              <a:t>领导</a:t>
            </a:r>
            <a:r>
              <a:rPr lang="en-US" altLang="zh-CN" sz="2200" dirty="0"/>
              <a:t>/</a:t>
            </a:r>
            <a:r>
              <a:rPr lang="zh-CN" altLang="en-US" sz="2200" dirty="0"/>
              <a:t>项目经理：要一个电子邮箱地址</a:t>
            </a:r>
            <a:r>
              <a:rPr lang="en-US" altLang="zh-CN" sz="2200" dirty="0"/>
              <a:t>, </a:t>
            </a:r>
            <a:r>
              <a:rPr lang="zh-CN" altLang="en-US" sz="2200" dirty="0"/>
              <a:t>让人民群众能发邮件投诉假币和其他事情！</a:t>
            </a:r>
            <a:endParaRPr lang="en-US" altLang="zh-CN" sz="2200" dirty="0"/>
          </a:p>
          <a:p>
            <a:pPr>
              <a:lnSpc>
                <a:spcPct val="120000"/>
              </a:lnSpc>
            </a:pPr>
            <a:r>
              <a:rPr lang="zh-CN" altLang="en-US" sz="2200" dirty="0"/>
              <a:t>技术人员：好，内网地址搞好了，工具自动转成外网的地址。搞定！</a:t>
            </a:r>
            <a:endParaRPr lang="en-US" altLang="zh-CN" sz="2200" dirty="0"/>
          </a:p>
          <a:p>
            <a:pPr>
              <a:lnSpc>
                <a:spcPct val="120000"/>
              </a:lnSpc>
            </a:pPr>
            <a:r>
              <a:rPr lang="zh-CN" altLang="en-US" sz="2200" dirty="0"/>
              <a:t>测试人员：把邮件地址复制</a:t>
            </a:r>
            <a:r>
              <a:rPr lang="en-US" altLang="zh-CN" sz="2200" dirty="0"/>
              <a:t>/</a:t>
            </a:r>
            <a:r>
              <a:rPr lang="zh-CN" altLang="en-US" sz="2200" dirty="0"/>
              <a:t>粘贴到电子邮件的地址栏，发送一个邮件试试看，收到了么？收到了。好，通过！</a:t>
            </a:r>
            <a:endParaRPr lang="en-US" altLang="zh-CN" sz="2200" dirty="0"/>
          </a:p>
          <a:p>
            <a:pPr>
              <a:lnSpc>
                <a:spcPct val="120000"/>
              </a:lnSpc>
            </a:pPr>
            <a:r>
              <a:rPr lang="zh-CN" altLang="en-US" sz="2200" dirty="0"/>
              <a:t>项目经理：好，把邮件地址印成提示牌，搬到各地的营业处去</a:t>
            </a:r>
            <a:r>
              <a:rPr lang="zh-CN" altLang="en-US" sz="2200" dirty="0" smtClean="0"/>
              <a:t>！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090" y="2619827"/>
            <a:ext cx="4904802" cy="1927719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替用户着想 </a:t>
            </a:r>
            <a:r>
              <a:rPr lang="en-US" altLang="zh-CN" dirty="0"/>
              <a:t>– </a:t>
            </a:r>
            <a:r>
              <a:rPr lang="zh-CN" altLang="en-US" dirty="0"/>
              <a:t>越用越好用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000" y="1353458"/>
            <a:ext cx="6458308" cy="528824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当用户已经是第 </a:t>
            </a:r>
            <a:r>
              <a:rPr lang="en-US" altLang="zh-CN" dirty="0"/>
              <a:t>N </a:t>
            </a:r>
            <a:r>
              <a:rPr lang="zh-CN" altLang="en-US" dirty="0"/>
              <a:t>次使用你的产品时，你的 </a:t>
            </a:r>
            <a:r>
              <a:rPr lang="en-US" altLang="zh-CN" dirty="0"/>
              <a:t>UI </a:t>
            </a:r>
            <a:r>
              <a:rPr lang="zh-CN" altLang="en-US" dirty="0"/>
              <a:t>能否为这些用户提供方便呢？你的产品是下面的哪一种：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a</a:t>
            </a:r>
            <a:r>
              <a:rPr lang="zh-CN" altLang="en-US" dirty="0"/>
              <a:t>）软件用得越多，一样难用；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b</a:t>
            </a:r>
            <a:r>
              <a:rPr lang="zh-CN" altLang="en-US" dirty="0"/>
              <a:t>）软件用得越多，越发难用；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c</a:t>
            </a:r>
            <a:r>
              <a:rPr lang="zh-CN" altLang="en-US" dirty="0"/>
              <a:t>）软件用得越多，越来越好用。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Picture 3" descr="image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266" y="157065"/>
            <a:ext cx="2556346" cy="557107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7871885" y="5728137"/>
            <a:ext cx="32483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000" dirty="0"/>
              <a:t>当前模板的主题字体；</a:t>
            </a:r>
            <a:endParaRPr lang="en-US" altLang="zh-CN" sz="2000" dirty="0"/>
          </a:p>
          <a:p>
            <a:pPr lvl="1"/>
            <a:r>
              <a:rPr lang="zh-CN" altLang="en-US" sz="2000" dirty="0"/>
              <a:t>最近使用的字体；</a:t>
            </a:r>
            <a:endParaRPr lang="en-US" altLang="zh-CN" sz="2000" dirty="0"/>
          </a:p>
          <a:p>
            <a:pPr lvl="1"/>
            <a:r>
              <a:rPr lang="zh-CN" altLang="en-US" sz="2000" dirty="0"/>
              <a:t>所有字体。</a:t>
            </a:r>
            <a:endParaRPr lang="en-US" altLang="zh-CN" sz="2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7394</Words>
  <Application>WPS 演示</Application>
  <PresentationFormat>宽屏</PresentationFormat>
  <Paragraphs>626</Paragraphs>
  <Slides>63</Slides>
  <Notes>63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63</vt:i4>
      </vt:variant>
    </vt:vector>
  </HeadingPairs>
  <TitlesOfParts>
    <vt:vector size="84" baseType="lpstr">
      <vt:lpstr>Arial</vt:lpstr>
      <vt:lpstr>宋体</vt:lpstr>
      <vt:lpstr>Wingdings</vt:lpstr>
      <vt:lpstr>微软雅黑</vt:lpstr>
      <vt:lpstr>Castellar</vt:lpstr>
      <vt:lpstr>HGB6_CNKI</vt:lpstr>
      <vt:lpstr>华文行楷</vt:lpstr>
      <vt:lpstr>Helvetica</vt:lpstr>
      <vt:lpstr>Times New Roman</vt:lpstr>
      <vt:lpstr>黑体</vt:lpstr>
      <vt:lpstr>Arial Narrow</vt:lpstr>
      <vt:lpstr>ZapfHumnst BT</vt:lpstr>
      <vt:lpstr>Arial Unicode MS</vt:lpstr>
      <vt:lpstr>等线</vt:lpstr>
      <vt:lpstr>Segoe Print</vt:lpstr>
      <vt:lpstr>赤霞朱主题​​</vt:lpstr>
      <vt:lpstr>Paint.Picture</vt:lpstr>
      <vt:lpstr>Paint.Picture</vt:lpstr>
      <vt:lpstr>Photoshop.Image.9</vt:lpstr>
      <vt:lpstr>Photoshop.Image.9</vt:lpstr>
      <vt:lpstr>Photoshop.Image.9</vt:lpstr>
      <vt:lpstr>软件工程原理与实践Software Engineering</vt:lpstr>
      <vt:lpstr>软件界面设计</vt:lpstr>
      <vt:lpstr>界面设计中典型错误</vt:lpstr>
      <vt:lpstr>有时连简单的消息框都设计不好</vt:lpstr>
      <vt:lpstr>PowerPoint 演示文稿</vt:lpstr>
      <vt:lpstr>界面设计的原则</vt:lpstr>
      <vt:lpstr>PowerPoint 演示文稿</vt:lpstr>
      <vt:lpstr>从用户的角度去思考</vt:lpstr>
      <vt:lpstr>替用户着想 – 越用越好用</vt:lpstr>
      <vt:lpstr>PowerPoint 演示文稿</vt:lpstr>
      <vt:lpstr>人机交互方式</vt:lpstr>
      <vt:lpstr>命令行 </vt:lpstr>
      <vt:lpstr>菜单 </vt:lpstr>
      <vt:lpstr>表格</vt:lpstr>
      <vt:lpstr>WIMP界面</vt:lpstr>
      <vt:lpstr>自然语言交互 </vt:lpstr>
      <vt:lpstr>问答和对话 </vt:lpstr>
      <vt:lpstr>可穿戴技术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可植入设备</vt:lpstr>
      <vt:lpstr>PowerPoint 演示文稿</vt:lpstr>
      <vt:lpstr>PowerPoint 演示文稿</vt:lpstr>
      <vt:lpstr>PowerPoint 演示文稿</vt:lpstr>
      <vt:lpstr>用户界面设计过程 </vt:lpstr>
      <vt:lpstr>根据用户的特点设计人机界面</vt:lpstr>
      <vt:lpstr>举例</vt:lpstr>
      <vt:lpstr>讨论</vt:lpstr>
      <vt:lpstr>讨论: 短期刺激和长期的好处/坏处</vt:lpstr>
      <vt:lpstr>PowerPoint 演示文稿</vt:lpstr>
      <vt:lpstr>PowerPoint 演示文稿</vt:lpstr>
      <vt:lpstr>1）系统响应时间 （ Response time ）</vt:lpstr>
      <vt:lpstr>及时反馈操作信息</vt:lpstr>
      <vt:lpstr>示例</vt:lpstr>
      <vt:lpstr>2）帮助设施（ Help facilities ） </vt:lpstr>
      <vt:lpstr>3）出错处理（ Error handling ） </vt:lpstr>
      <vt:lpstr>防错处理</vt:lpstr>
      <vt:lpstr>讨论: 人命关天的改进</vt:lpstr>
      <vt:lpstr>4）菜单和命令交互（ Menu and command Interaction） </vt:lpstr>
      <vt:lpstr>5) 可访问性   </vt:lpstr>
      <vt:lpstr>6）国际化（Internationalization）</vt:lpstr>
      <vt:lpstr>7）合理的布局和合理的色彩</vt:lpstr>
      <vt:lpstr>合理的色彩</vt:lpstr>
      <vt:lpstr>案例分析－上网助手</vt:lpstr>
      <vt:lpstr>8）移动界面设计的问题</vt:lpstr>
      <vt:lpstr>PowerPoint 演示文稿</vt:lpstr>
      <vt:lpstr>举例：简洁的界面</vt:lpstr>
      <vt:lpstr>PowerPoint 演示文稿</vt:lpstr>
      <vt:lpstr>举例：个性化推荐 </vt:lpstr>
      <vt:lpstr>举例：善用隐喻 </vt:lpstr>
      <vt:lpstr>创新－－利用移动设备的感知设计</vt:lpstr>
      <vt:lpstr>举例：操作方式的创新 </vt:lpstr>
      <vt:lpstr>软件界面checklist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杨柳</cp:lastModifiedBy>
  <cp:revision>451</cp:revision>
  <dcterms:created xsi:type="dcterms:W3CDTF">2019-01-23T14:14:00Z</dcterms:created>
  <dcterms:modified xsi:type="dcterms:W3CDTF">2024-09-05T04:07:52Z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2052-11.1.0.10214</vt:lpwstr>
  </property>
</Properties>
</file>